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handoutMasterIdLst>
    <p:handoutMasterId r:id="rId9"/>
  </p:handoutMasterIdLst>
  <p:sldIdLst>
    <p:sldId id="256" r:id="rId2"/>
    <p:sldId id="302" r:id="rId3"/>
    <p:sldId id="306" r:id="rId4"/>
    <p:sldId id="303" r:id="rId5"/>
    <p:sldId id="304" r:id="rId6"/>
    <p:sldId id="305" r:id="rId7"/>
  </p:sldIdLst>
  <p:sldSz cx="9144000" cy="6858000" type="screen4x3"/>
  <p:notesSz cx="6735763" cy="98694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Char char="©"/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buChar char="©"/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buChar char="©"/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buChar char="©"/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buChar char="©"/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Tahoma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3366C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6503" autoAdjust="0"/>
    <p:restoredTop sz="94660" autoAdjust="0"/>
  </p:normalViewPr>
  <p:slideViewPr>
    <p:cSldViewPr>
      <p:cViewPr>
        <p:scale>
          <a:sx n="80" d="100"/>
          <a:sy n="80" d="100"/>
        </p:scale>
        <p:origin x="-498" y="36"/>
      </p:cViewPr>
      <p:guideLst>
        <p:guide orient="horz" pos="2832"/>
        <p:guide orient="horz" pos="2640"/>
        <p:guide orient="horz" pos="3048"/>
        <p:guide pos="1774"/>
        <p:guide pos="837"/>
        <p:guide pos="1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C9B7A20C-810E-4A18-8DD4-DA11B32FB04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0113" y="739775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D1436518-31A4-465F-9F7A-4003A8E7853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1C2484-C328-4DB8-8E4C-D4F8751FC3DE}" type="slidenum">
              <a:rPr lang="en-US" smtClean="0">
                <a:cs typeface="Tahoma" pitchFamily="34" charset="0"/>
              </a:rPr>
              <a:pPr/>
              <a:t>1</a:t>
            </a:fld>
            <a:endParaRPr lang="en-US" smtClean="0">
              <a:cs typeface="Tahoma" pitchFamily="34" charset="0"/>
            </a:endParaRPr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ca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F213A6-DACE-44A0-8BD8-B0F94D8496C9}" type="slidenum">
              <a:rPr lang="es-ES">
                <a:latin typeface="Times New Roman" pitchFamily="18" charset="0"/>
              </a:rPr>
              <a:pPr/>
              <a:t>2</a:t>
            </a:fld>
            <a:endParaRPr lang="es-ES">
              <a:latin typeface="Times New Roman" pitchFamily="18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888" y="5160414"/>
            <a:ext cx="1925649" cy="276169"/>
          </a:xfrm>
          <a:noFill/>
          <a:ln/>
        </p:spPr>
        <p:txBody>
          <a:bodyPr wrap="none" anchor="ctr"/>
          <a:lstStyle/>
          <a:p>
            <a:pPr defTabSz="449263"/>
            <a:endParaRPr lang="ca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BE2EB5-23BD-4BCA-BC95-B9FBEF4D6EC1}" type="slidenum">
              <a:rPr lang="es-ES">
                <a:latin typeface="Times New Roman" pitchFamily="18" charset="0"/>
              </a:rPr>
              <a:pPr/>
              <a:t>4</a:t>
            </a:fld>
            <a:endParaRPr lang="es-ES">
              <a:latin typeface="Times New Roman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888" y="5160414"/>
            <a:ext cx="1925649" cy="276169"/>
          </a:xfrm>
          <a:noFill/>
          <a:ln/>
        </p:spPr>
        <p:txBody>
          <a:bodyPr wrap="none" anchor="ctr"/>
          <a:lstStyle/>
          <a:p>
            <a:pPr defTabSz="449263"/>
            <a:endParaRPr lang="ca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F44D3C-4CAD-4259-B5B1-2FC5C8C0603E}" type="slidenum">
              <a:rPr lang="es-ES">
                <a:latin typeface="Times New Roman" pitchFamily="18" charset="0"/>
              </a:rPr>
              <a:pPr/>
              <a:t>5</a:t>
            </a:fld>
            <a:endParaRPr lang="es-ES">
              <a:latin typeface="Times New Roman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888" y="5160414"/>
            <a:ext cx="1925649" cy="276169"/>
          </a:xfrm>
          <a:noFill/>
          <a:ln/>
        </p:spPr>
        <p:txBody>
          <a:bodyPr wrap="none" anchor="ctr"/>
          <a:lstStyle/>
          <a:p>
            <a:pPr defTabSz="449263"/>
            <a:endParaRPr lang="ca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A8B9DC-70B1-4857-B15A-DFFC63BE0513}" type="slidenum">
              <a:rPr lang="es-ES">
                <a:latin typeface="Times New Roman" pitchFamily="18" charset="0"/>
              </a:rPr>
              <a:pPr/>
              <a:t>6</a:t>
            </a:fld>
            <a:endParaRPr lang="es-ES">
              <a:latin typeface="Times New Roman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7888" y="5160414"/>
            <a:ext cx="1925649" cy="276169"/>
          </a:xfrm>
          <a:noFill/>
          <a:ln/>
        </p:spPr>
        <p:txBody>
          <a:bodyPr wrap="none" anchor="ctr"/>
          <a:lstStyle/>
          <a:p>
            <a:pPr defTabSz="449263"/>
            <a:endParaRPr lang="ca-E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999288" y="188913"/>
            <a:ext cx="2057400" cy="59658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27088" y="188913"/>
            <a:ext cx="6019800" cy="59658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627313" y="188913"/>
            <a:ext cx="6059487" cy="792162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27088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18088" y="162877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83" name="Rectangle 15"/>
          <p:cNvSpPr>
            <a:spLocks noChangeArrowheads="1"/>
          </p:cNvSpPr>
          <p:nvPr userDrawn="1"/>
        </p:nvSpPr>
        <p:spPr bwMode="auto">
          <a:xfrm>
            <a:off x="0" y="0"/>
            <a:ext cx="627063" cy="685800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>
              <a:cs typeface="+mn-cs"/>
            </a:endParaRPr>
          </a:p>
        </p:txBody>
      </p:sp>
      <p:pic>
        <p:nvPicPr>
          <p:cNvPr id="2051" name="Picture 16"/>
          <p:cNvPicPr>
            <a:picLocks noChangeAspect="1" noChangeArrowheads="1"/>
          </p:cNvPicPr>
          <p:nvPr userDrawn="1"/>
        </p:nvPicPr>
        <p:blipFill>
          <a:blip r:embed="rId14"/>
          <a:srcRect l="-1500"/>
          <a:stretch>
            <a:fillRect/>
          </a:stretch>
        </p:blipFill>
        <p:spPr bwMode="auto">
          <a:xfrm>
            <a:off x="733425" y="192088"/>
            <a:ext cx="1828800" cy="617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2627313" y="188913"/>
            <a:ext cx="605948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053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628775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2800">
          <a:solidFill>
            <a:schemeClr val="bg2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lnSpc>
          <a:spcPct val="120000"/>
        </a:lnSpc>
        <a:spcBef>
          <a:spcPct val="3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Clr>
          <a:srgbClr val="990033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buChar char="ü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buChar char="ù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990033"/>
        </a:buClr>
        <a:buSzPct val="90000"/>
        <a:buFont typeface="Wingdings" pitchFamily="2" charset="2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0" y="0"/>
            <a:ext cx="2667000" cy="6858000"/>
          </a:xfrm>
          <a:prstGeom prst="rect">
            <a:avLst/>
          </a:prstGeom>
          <a:solidFill>
            <a:srgbClr val="336699"/>
          </a:solidFill>
          <a:ln w="12700">
            <a:solidFill>
              <a:srgbClr val="3366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38450" y="4051300"/>
            <a:ext cx="4557713" cy="609600"/>
          </a:xfrm>
          <a:noFill/>
        </p:spPr>
        <p:txBody>
          <a:bodyPr/>
          <a:lstStyle/>
          <a:p>
            <a:pPr algn="l" eaLnBrk="1" hangingPunct="1"/>
            <a:r>
              <a:rPr lang="ca-ES" sz="3000" dirty="0" smtClean="0"/>
              <a:t>Estudi d’accessibilitat al web de la FIB</a:t>
            </a:r>
            <a:br>
              <a:rPr lang="ca-ES" sz="3000" dirty="0" smtClean="0"/>
            </a:br>
            <a:r>
              <a:rPr lang="ca-ES" sz="3000" dirty="0" smtClean="0"/>
              <a:t/>
            </a:r>
            <a:br>
              <a:rPr lang="ca-ES" sz="3000" dirty="0" smtClean="0"/>
            </a:br>
            <a:r>
              <a:rPr lang="ca-ES" sz="2000" dirty="0" smtClean="0"/>
              <a:t>febrer 2010</a:t>
            </a:r>
          </a:p>
        </p:txBody>
      </p:sp>
      <p:pic>
        <p:nvPicPr>
          <p:cNvPr id="3077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4191000"/>
            <a:ext cx="2005013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Projecte Info Accessibilitat UPC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Projecte</a:t>
            </a:r>
            <a:r>
              <a:rPr lang="en-GB" dirty="0" smtClean="0"/>
              <a:t> </a:t>
            </a:r>
            <a:r>
              <a:rPr lang="en-GB" dirty="0" err="1" smtClean="0"/>
              <a:t>amb</a:t>
            </a:r>
            <a:r>
              <a:rPr lang="en-GB" dirty="0" smtClean="0"/>
              <a:t> </a:t>
            </a:r>
            <a:r>
              <a:rPr lang="en-GB" dirty="0" err="1" smtClean="0"/>
              <a:t>l’empresa</a:t>
            </a:r>
            <a:r>
              <a:rPr lang="en-GB" dirty="0" smtClean="0"/>
              <a:t> </a:t>
            </a:r>
            <a:r>
              <a:rPr lang="en-GB" dirty="0" err="1" smtClean="0"/>
              <a:t>Technosite</a:t>
            </a:r>
            <a:endParaRPr lang="en-GB" dirty="0" smtClean="0"/>
          </a:p>
          <a:p>
            <a:pPr lvl="1"/>
            <a:r>
              <a:rPr lang="en-GB" dirty="0" smtClean="0"/>
              <a:t>Experts en </a:t>
            </a:r>
            <a:r>
              <a:rPr lang="en-GB" dirty="0" err="1" smtClean="0"/>
              <a:t>accessibilitat</a:t>
            </a:r>
            <a:endParaRPr lang="en-GB" dirty="0" smtClean="0"/>
          </a:p>
          <a:p>
            <a:pPr lvl="1"/>
            <a:r>
              <a:rPr lang="en-GB" dirty="0" err="1" smtClean="0"/>
              <a:t>Colaboració</a:t>
            </a:r>
            <a:r>
              <a:rPr lang="en-GB" dirty="0" smtClean="0"/>
              <a:t> </a:t>
            </a:r>
            <a:r>
              <a:rPr lang="en-GB" dirty="0" err="1" smtClean="0"/>
              <a:t>amb</a:t>
            </a:r>
            <a:r>
              <a:rPr lang="en-GB" dirty="0" smtClean="0"/>
              <a:t> la </a:t>
            </a:r>
            <a:r>
              <a:rPr lang="en-GB" dirty="0" err="1" smtClean="0"/>
              <a:t>fundació</a:t>
            </a:r>
            <a:r>
              <a:rPr lang="en-GB" dirty="0" smtClean="0"/>
              <a:t> ONCE</a:t>
            </a:r>
          </a:p>
          <a:p>
            <a:r>
              <a:rPr lang="en-GB" dirty="0" err="1" smtClean="0"/>
              <a:t>Auditories</a:t>
            </a:r>
            <a:r>
              <a:rPr lang="en-GB" dirty="0" smtClean="0"/>
              <a:t> a </a:t>
            </a:r>
            <a:r>
              <a:rPr lang="en-GB" dirty="0" err="1" smtClean="0"/>
              <a:t>diferents</a:t>
            </a:r>
            <a:r>
              <a:rPr lang="en-GB" dirty="0" smtClean="0"/>
              <a:t> webs de la UPC</a:t>
            </a:r>
          </a:p>
          <a:p>
            <a:pPr lvl="1"/>
            <a:r>
              <a:rPr lang="en-GB" dirty="0" smtClean="0"/>
              <a:t>Web </a:t>
            </a:r>
            <a:r>
              <a:rPr lang="en-GB" dirty="0" err="1" smtClean="0"/>
              <a:t>institucional</a:t>
            </a:r>
            <a:endParaRPr lang="en-GB" dirty="0" smtClean="0"/>
          </a:p>
          <a:p>
            <a:pPr lvl="1"/>
            <a:r>
              <a:rPr lang="en-GB" dirty="0" err="1" smtClean="0"/>
              <a:t>Ateneas</a:t>
            </a:r>
            <a:endParaRPr lang="en-GB" dirty="0" smtClean="0"/>
          </a:p>
          <a:p>
            <a:r>
              <a:rPr lang="en-GB" dirty="0" err="1" smtClean="0"/>
              <a:t>Auditen</a:t>
            </a:r>
            <a:r>
              <a:rPr lang="en-GB" dirty="0" smtClean="0"/>
              <a:t> la </a:t>
            </a:r>
            <a:r>
              <a:rPr lang="en-GB" dirty="0" err="1" smtClean="0"/>
              <a:t>versió</a:t>
            </a:r>
            <a:r>
              <a:rPr lang="en-GB" dirty="0" smtClean="0"/>
              <a:t> 2.0 de les WAI</a:t>
            </a:r>
            <a:endParaRPr lang="en-GB" dirty="0" smtClean="0"/>
          </a:p>
          <a:p>
            <a:r>
              <a:rPr lang="en-GB" dirty="0" err="1" smtClean="0"/>
              <a:t>Projecte</a:t>
            </a:r>
            <a:r>
              <a:rPr lang="en-GB" dirty="0" smtClean="0"/>
              <a:t> </a:t>
            </a:r>
            <a:r>
              <a:rPr lang="en-GB" dirty="0" err="1" smtClean="0"/>
              <a:t>encara</a:t>
            </a:r>
            <a:r>
              <a:rPr lang="en-GB" dirty="0" smtClean="0"/>
              <a:t> en </a:t>
            </a:r>
            <a:r>
              <a:rPr lang="en-GB" dirty="0" err="1" smtClean="0"/>
              <a:t>marxa</a:t>
            </a:r>
            <a:endParaRPr lang="en-GB" dirty="0" smtClean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WAI 2.0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Les pautes </a:t>
            </a:r>
            <a:r>
              <a:rPr lang="es-ES" dirty="0" err="1" smtClean="0"/>
              <a:t>insisteixen</a:t>
            </a:r>
            <a:r>
              <a:rPr lang="es-ES" dirty="0" smtClean="0"/>
              <a:t> en </a:t>
            </a:r>
            <a:r>
              <a:rPr lang="es-ES" dirty="0" err="1" smtClean="0"/>
              <a:t>aquests</a:t>
            </a:r>
            <a:r>
              <a:rPr lang="es-ES" dirty="0" smtClean="0"/>
              <a:t> temes</a:t>
            </a:r>
          </a:p>
          <a:p>
            <a:pPr lvl="1"/>
            <a:r>
              <a:rPr lang="es-ES" dirty="0" err="1" smtClean="0"/>
              <a:t>Alternatives</a:t>
            </a:r>
            <a:r>
              <a:rPr lang="es-ES" dirty="0" smtClean="0"/>
              <a:t> </a:t>
            </a:r>
            <a:r>
              <a:rPr lang="es-ES" dirty="0" err="1" smtClean="0"/>
              <a:t>textuals</a:t>
            </a:r>
            <a:endParaRPr lang="es-ES" dirty="0" smtClean="0"/>
          </a:p>
          <a:p>
            <a:pPr lvl="1"/>
            <a:r>
              <a:rPr lang="es-ES" dirty="0" err="1" smtClean="0"/>
              <a:t>Alternatives</a:t>
            </a:r>
            <a:r>
              <a:rPr lang="es-ES" dirty="0" smtClean="0"/>
              <a:t> per </a:t>
            </a:r>
            <a:r>
              <a:rPr lang="es-ES" dirty="0" err="1" smtClean="0"/>
              <a:t>continguts</a:t>
            </a:r>
            <a:r>
              <a:rPr lang="es-ES" dirty="0" smtClean="0"/>
              <a:t> </a:t>
            </a:r>
            <a:r>
              <a:rPr lang="es-ES" dirty="0" err="1" smtClean="0"/>
              <a:t>temporals</a:t>
            </a:r>
            <a:endParaRPr lang="es-ES" dirty="0" smtClean="0"/>
          </a:p>
          <a:p>
            <a:pPr lvl="1"/>
            <a:r>
              <a:rPr lang="es-ES" dirty="0" err="1" smtClean="0"/>
              <a:t>Adaptabilitat</a:t>
            </a:r>
            <a:r>
              <a:rPr lang="es-ES" dirty="0" smtClean="0"/>
              <a:t> del </a:t>
            </a:r>
            <a:r>
              <a:rPr lang="es-ES" dirty="0" err="1" smtClean="0"/>
              <a:t>contigut</a:t>
            </a:r>
            <a:r>
              <a:rPr lang="es-ES" dirty="0" smtClean="0"/>
              <a:t> (a </a:t>
            </a:r>
            <a:r>
              <a:rPr lang="es-ES" dirty="0" err="1" smtClean="0"/>
              <a:t>diferents</a:t>
            </a:r>
            <a:r>
              <a:rPr lang="es-ES" dirty="0" smtClean="0"/>
              <a:t> </a:t>
            </a:r>
            <a:r>
              <a:rPr lang="es-ES" dirty="0" err="1" smtClean="0"/>
              <a:t>dispositius</a:t>
            </a:r>
            <a:r>
              <a:rPr lang="es-ES" dirty="0" smtClean="0"/>
              <a:t>)</a:t>
            </a:r>
          </a:p>
          <a:p>
            <a:pPr lvl="1"/>
            <a:r>
              <a:rPr lang="es-ES" dirty="0" smtClean="0"/>
              <a:t>Que es </a:t>
            </a:r>
            <a:r>
              <a:rPr lang="es-ES" dirty="0" err="1" smtClean="0"/>
              <a:t>pugui</a:t>
            </a:r>
            <a:r>
              <a:rPr lang="es-ES" dirty="0" smtClean="0"/>
              <a:t> </a:t>
            </a:r>
            <a:r>
              <a:rPr lang="es-ES" dirty="0" err="1" smtClean="0"/>
              <a:t>distingir</a:t>
            </a:r>
            <a:r>
              <a:rPr lang="es-ES" dirty="0" smtClean="0"/>
              <a:t> el </a:t>
            </a:r>
            <a:r>
              <a:rPr lang="es-ES" dirty="0" err="1" smtClean="0"/>
              <a:t>text</a:t>
            </a:r>
            <a:r>
              <a:rPr lang="es-ES" dirty="0" smtClean="0"/>
              <a:t> del </a:t>
            </a:r>
            <a:r>
              <a:rPr lang="es-ES" dirty="0" err="1" smtClean="0"/>
              <a:t>fons</a:t>
            </a:r>
            <a:endParaRPr lang="es-ES" dirty="0" smtClean="0"/>
          </a:p>
          <a:p>
            <a:pPr lvl="1"/>
            <a:r>
              <a:rPr lang="es-ES" dirty="0" smtClean="0"/>
              <a:t>Que </a:t>
            </a:r>
            <a:r>
              <a:rPr lang="es-ES" dirty="0" err="1" smtClean="0"/>
              <a:t>tot</a:t>
            </a:r>
            <a:r>
              <a:rPr lang="es-ES" dirty="0" smtClean="0"/>
              <a:t> es </a:t>
            </a:r>
            <a:r>
              <a:rPr lang="es-ES" dirty="0" err="1" smtClean="0"/>
              <a:t>pugui</a:t>
            </a:r>
            <a:r>
              <a:rPr lang="es-ES" dirty="0" smtClean="0"/>
              <a:t> </a:t>
            </a:r>
            <a:r>
              <a:rPr lang="es-ES" dirty="0" err="1" smtClean="0"/>
              <a:t>fer</a:t>
            </a:r>
            <a:r>
              <a:rPr lang="es-ES" dirty="0" smtClean="0"/>
              <a:t> desde </a:t>
            </a:r>
            <a:r>
              <a:rPr lang="es-ES" dirty="0" err="1" smtClean="0"/>
              <a:t>teclat</a:t>
            </a:r>
            <a:endParaRPr lang="es-ES" dirty="0" smtClean="0"/>
          </a:p>
          <a:p>
            <a:pPr lvl="1"/>
            <a:r>
              <a:rPr lang="es-ES" dirty="0" smtClean="0"/>
              <a:t>Donar </a:t>
            </a:r>
            <a:r>
              <a:rPr lang="es-ES" dirty="0" err="1" smtClean="0"/>
              <a:t>suficient</a:t>
            </a:r>
            <a:r>
              <a:rPr lang="es-ES" dirty="0" smtClean="0"/>
              <a:t> </a:t>
            </a:r>
            <a:r>
              <a:rPr lang="es-ES" dirty="0" err="1" smtClean="0"/>
              <a:t>temps</a:t>
            </a:r>
            <a:endParaRPr lang="es-ES" dirty="0" smtClean="0"/>
          </a:p>
          <a:p>
            <a:pPr lvl="1"/>
            <a:r>
              <a:rPr lang="es-ES" dirty="0" smtClean="0"/>
              <a:t>Evitar </a:t>
            </a:r>
            <a:r>
              <a:rPr lang="es-ES" dirty="0" err="1" smtClean="0"/>
              <a:t>continguts</a:t>
            </a:r>
            <a:r>
              <a:rPr lang="es-ES" dirty="0" smtClean="0"/>
              <a:t> que </a:t>
            </a:r>
            <a:r>
              <a:rPr lang="es-ES" dirty="0" err="1" smtClean="0"/>
              <a:t>puguin</a:t>
            </a:r>
            <a:r>
              <a:rPr lang="es-ES" dirty="0" smtClean="0"/>
              <a:t> provocar </a:t>
            </a:r>
            <a:r>
              <a:rPr lang="es-ES" dirty="0" err="1" smtClean="0"/>
              <a:t>atacs</a:t>
            </a:r>
            <a:r>
              <a:rPr lang="es-ES" dirty="0" smtClean="0"/>
              <a:t> </a:t>
            </a:r>
            <a:r>
              <a:rPr lang="es-ES" dirty="0" err="1" smtClean="0"/>
              <a:t>epilèptics</a:t>
            </a:r>
            <a:endParaRPr lang="es-ES" dirty="0" smtClean="0"/>
          </a:p>
          <a:p>
            <a:pPr lvl="1"/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continguts</a:t>
            </a:r>
            <a:r>
              <a:rPr lang="es-ES" dirty="0" smtClean="0"/>
              <a:t> </a:t>
            </a:r>
            <a:r>
              <a:rPr lang="es-ES" dirty="0" err="1" smtClean="0"/>
              <a:t>amb</a:t>
            </a:r>
            <a:r>
              <a:rPr lang="es-ES" dirty="0" smtClean="0"/>
              <a:t> </a:t>
            </a:r>
            <a:r>
              <a:rPr lang="es-ES" dirty="0" err="1" smtClean="0"/>
              <a:t>navegació</a:t>
            </a:r>
            <a:endParaRPr lang="es-ES" dirty="0" smtClean="0"/>
          </a:p>
          <a:p>
            <a:pPr lvl="1"/>
            <a:r>
              <a:rPr lang="es-ES" dirty="0" err="1" smtClean="0"/>
              <a:t>Fer</a:t>
            </a:r>
            <a:r>
              <a:rPr lang="es-ES" dirty="0" smtClean="0"/>
              <a:t> </a:t>
            </a:r>
            <a:r>
              <a:rPr lang="es-ES" dirty="0" err="1" smtClean="0"/>
              <a:t>els</a:t>
            </a:r>
            <a:r>
              <a:rPr lang="es-ES" dirty="0" smtClean="0"/>
              <a:t> textos </a:t>
            </a:r>
            <a:r>
              <a:rPr lang="es-ES" dirty="0" err="1" smtClean="0"/>
              <a:t>llegibles</a:t>
            </a:r>
            <a:r>
              <a:rPr lang="es-ES" dirty="0" smtClean="0"/>
              <a:t> i </a:t>
            </a:r>
            <a:r>
              <a:rPr lang="es-ES" dirty="0" err="1" smtClean="0"/>
              <a:t>entenibles</a:t>
            </a:r>
            <a:endParaRPr lang="es-ES" dirty="0" smtClean="0"/>
          </a:p>
          <a:p>
            <a:pPr lvl="1"/>
            <a:r>
              <a:rPr lang="es-ES" dirty="0" err="1" smtClean="0"/>
              <a:t>Predictibilitat</a:t>
            </a:r>
            <a:r>
              <a:rPr lang="es-ES" dirty="0" smtClean="0"/>
              <a:t>. Que les coses </a:t>
            </a:r>
            <a:r>
              <a:rPr lang="es-ES" dirty="0" err="1" smtClean="0"/>
              <a:t>funcionin</a:t>
            </a:r>
            <a:r>
              <a:rPr lang="es-ES" dirty="0" smtClean="0"/>
              <a:t> </a:t>
            </a:r>
            <a:r>
              <a:rPr lang="es-ES" dirty="0" err="1" smtClean="0"/>
              <a:t>com</a:t>
            </a:r>
            <a:r>
              <a:rPr lang="es-ES" dirty="0" smtClean="0"/>
              <a:t> </a:t>
            </a:r>
            <a:r>
              <a:rPr lang="es-ES" dirty="0" err="1" smtClean="0"/>
              <a:t>s’esperen</a:t>
            </a:r>
            <a:endParaRPr lang="es-ES" dirty="0" smtClean="0"/>
          </a:p>
          <a:p>
            <a:pPr lvl="1"/>
            <a:r>
              <a:rPr lang="es-ES" dirty="0" err="1" smtClean="0"/>
              <a:t>Ajuda</a:t>
            </a:r>
            <a:r>
              <a:rPr lang="es-ES" dirty="0" smtClean="0"/>
              <a:t> </a:t>
            </a:r>
            <a:r>
              <a:rPr lang="es-ES" dirty="0" err="1" smtClean="0"/>
              <a:t>als</a:t>
            </a:r>
            <a:r>
              <a:rPr lang="es-ES" dirty="0" smtClean="0"/>
              <a:t> </a:t>
            </a:r>
            <a:r>
              <a:rPr lang="es-ES" dirty="0" err="1" smtClean="0"/>
              <a:t>errors</a:t>
            </a:r>
            <a:endParaRPr lang="es-ES" dirty="0" smtClean="0"/>
          </a:p>
          <a:p>
            <a:pPr lvl="1"/>
            <a:r>
              <a:rPr lang="es-ES" dirty="0" err="1" smtClean="0"/>
              <a:t>Compatibilitat</a:t>
            </a:r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  <a:p>
            <a:pPr lvl="1"/>
            <a:endParaRPr lang="es-E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Què ens han trobat?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Els formularis han d’estar correctament marcats </a:t>
            </a:r>
          </a:p>
          <a:p>
            <a:pPr lvl="1"/>
            <a:r>
              <a:rPr lang="en-GB" smtClean="0"/>
              <a:t>Label per descriure els camps</a:t>
            </a:r>
          </a:p>
          <a:p>
            <a:pPr lvl="1"/>
            <a:r>
              <a:rPr lang="en-GB" smtClean="0"/>
              <a:t>Fieldsets per agrupar</a:t>
            </a:r>
          </a:p>
          <a:p>
            <a:r>
              <a:rPr lang="en-GB" smtClean="0"/>
              <a:t>Els botons han de ser botons</a:t>
            </a:r>
          </a:p>
          <a:p>
            <a:pPr lvl="1"/>
            <a:r>
              <a:rPr lang="en-GB" smtClean="0"/>
              <a:t>Si es vol posar disseny ha de ser amb CSS</a:t>
            </a:r>
          </a:p>
          <a:p>
            <a:r>
              <a:rPr lang="en-GB" smtClean="0"/>
              <a:t>S’han de fer servir colors amb suficient contrast</a:t>
            </a:r>
          </a:p>
          <a:p>
            <a:r>
              <a:rPr lang="en-GB" smtClean="0"/>
              <a:t>Les taules només s’han de fer servir per taules</a:t>
            </a:r>
          </a:p>
          <a:p>
            <a:r>
              <a:rPr lang="en-GB" smtClean="0"/>
              <a:t>S’ha d’especificar l’idioma de les pàgines</a:t>
            </a:r>
          </a:p>
          <a:p>
            <a:r>
              <a:rPr lang="en-GB" smtClean="0"/>
              <a:t>Els links han d’explicar on van. No posar mai “aqui” o “més informació”</a:t>
            </a:r>
          </a:p>
          <a:p>
            <a:pPr lvl="1"/>
            <a:r>
              <a:rPr lang="en-GB" smtClean="0"/>
              <a:t>A l’obtenir una llista de links, no tenim informació</a:t>
            </a:r>
          </a:p>
          <a:p>
            <a:endParaRPr lang="en-GB" smtClean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Què hem après?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Una persona que no hi veu es basa molt en agrupacions lògiques de contingut</a:t>
            </a:r>
          </a:p>
          <a:p>
            <a:pPr lvl="1"/>
            <a:r>
              <a:rPr lang="en-GB" smtClean="0"/>
              <a:t>Llistes de continguts relacionats</a:t>
            </a:r>
          </a:p>
          <a:p>
            <a:pPr lvl="1"/>
            <a:r>
              <a:rPr lang="en-GB" smtClean="0"/>
              <a:t>Jerarquia de títols</a:t>
            </a:r>
          </a:p>
          <a:p>
            <a:r>
              <a:rPr lang="en-GB" smtClean="0"/>
              <a:t>El javascript no està prohibit, tot i que ho pot semblar</a:t>
            </a:r>
          </a:p>
          <a:p>
            <a:r>
              <a:rPr lang="en-GB" smtClean="0"/>
              <a:t>El flash també pot ser accessible</a:t>
            </a:r>
          </a:p>
          <a:p>
            <a:r>
              <a:rPr lang="en-GB" smtClean="0"/>
              <a:t>Un web s’ha de poder “entendre” sense CSS i sense imatges</a:t>
            </a:r>
          </a:p>
          <a:p>
            <a:r>
              <a:rPr lang="en-GB" smtClean="0"/>
              <a:t>Les imatges han de tenir descripció quan cal</a:t>
            </a:r>
          </a:p>
          <a:p>
            <a:pPr lvl="1"/>
            <a:r>
              <a:rPr lang="en-GB" smtClean="0"/>
              <a:t>Si té un text al costat, no cal</a:t>
            </a:r>
          </a:p>
          <a:p>
            <a:pPr lvl="1"/>
            <a:r>
              <a:rPr lang="en-GB" smtClean="0"/>
              <a:t>Si es decorativa, no cal</a:t>
            </a:r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Què hem après?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És MOLT més complex fer canvis per fer un web accessible que dissenyar-lo així des d’un principi</a:t>
            </a:r>
          </a:p>
          <a:p>
            <a:endParaRPr lang="en-GB" smtClean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99"/>
        </a:solidFill>
        <a:ln w="12700" cap="flat" cmpd="sng" algn="ctr">
          <a:solidFill>
            <a:srgbClr val="3366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©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99"/>
        </a:solidFill>
        <a:ln w="12700" cap="flat" cmpd="sng" algn="ctr">
          <a:solidFill>
            <a:srgbClr val="3366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Char char="©"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UPC 10</Template>
  <TotalTime>4395</TotalTime>
  <Words>304</Words>
  <Application>Microsoft Office PowerPoint</Application>
  <PresentationFormat>Presentación en pantalla (4:3)</PresentationFormat>
  <Paragraphs>53</Paragraphs>
  <Slides>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Diseño personalizado</vt:lpstr>
      <vt:lpstr>Estudi d’accessibilitat al web de la FIB  febrer 2010</vt:lpstr>
      <vt:lpstr>Projecte Info Accessibilitat UPC</vt:lpstr>
      <vt:lpstr>WAI 2.0</vt:lpstr>
      <vt:lpstr>Què ens han trobat?</vt:lpstr>
      <vt:lpstr>Què hem après?</vt:lpstr>
      <vt:lpstr>Què hem après?</vt:lpstr>
    </vt:vector>
  </TitlesOfParts>
  <Company>FIB - UPC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FIB</dc:creator>
  <cp:lastModifiedBy>Jaume</cp:lastModifiedBy>
  <cp:revision>122</cp:revision>
  <dcterms:created xsi:type="dcterms:W3CDTF">2007-11-16T21:58:07Z</dcterms:created>
  <dcterms:modified xsi:type="dcterms:W3CDTF">2010-01-31T19:41:09Z</dcterms:modified>
</cp:coreProperties>
</file>