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786" r:id="rId3"/>
    <p:sldId id="792" r:id="rId4"/>
    <p:sldId id="797" r:id="rId5"/>
    <p:sldId id="799" r:id="rId6"/>
    <p:sldId id="814" r:id="rId7"/>
    <p:sldId id="798" r:id="rId8"/>
    <p:sldId id="800" r:id="rId9"/>
    <p:sldId id="801" r:id="rId10"/>
    <p:sldId id="804" r:id="rId11"/>
    <p:sldId id="803" r:id="rId12"/>
    <p:sldId id="805" r:id="rId13"/>
    <p:sldId id="808" r:id="rId14"/>
    <p:sldId id="812" r:id="rId15"/>
    <p:sldId id="813" r:id="rId16"/>
    <p:sldId id="815" r:id="rId17"/>
    <p:sldId id="809" r:id="rId18"/>
    <p:sldId id="810" r:id="rId19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8219EC-0C25-42F8-ACAB-9891D741DBA4}">
          <p14:sldIdLst>
            <p14:sldId id="256"/>
            <p14:sldId id="786"/>
            <p14:sldId id="792"/>
            <p14:sldId id="797"/>
            <p14:sldId id="799"/>
            <p14:sldId id="814"/>
            <p14:sldId id="798"/>
            <p14:sldId id="800"/>
            <p14:sldId id="801"/>
            <p14:sldId id="804"/>
            <p14:sldId id="803"/>
            <p14:sldId id="805"/>
            <p14:sldId id="808"/>
            <p14:sldId id="812"/>
            <p14:sldId id="813"/>
            <p14:sldId id="815"/>
            <p14:sldId id="809"/>
            <p14:sldId id="8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0B7185"/>
    <a:srgbClr val="FFFEB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46" autoAdjust="0"/>
    <p:restoredTop sz="94727" autoAdjust="0"/>
  </p:normalViewPr>
  <p:slideViewPr>
    <p:cSldViewPr>
      <p:cViewPr>
        <p:scale>
          <a:sx n="100" d="100"/>
          <a:sy n="100" d="100"/>
        </p:scale>
        <p:origin x="-720" y="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F4D8E-8FEE-4638-B4DB-EF63DA5419F0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2F53-7943-49BE-8A9A-D20CA0C9A87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022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DB71A-CD6A-4A37-8CFD-9BADD0848D77}" type="datetimeFigureOut">
              <a:rPr lang="es-ES" smtClean="0"/>
              <a:t>30/01/2013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99E72-CB38-4F12-87EF-E621BD1952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0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15" y="1014817"/>
            <a:ext cx="3956085" cy="97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4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err="1" smtClean="0"/>
              <a:t>Seminaris</a:t>
            </a:r>
            <a:r>
              <a:rPr lang="es-ES" dirty="0" smtClean="0"/>
              <a:t> </a:t>
            </a:r>
            <a:r>
              <a:rPr lang="es-ES" dirty="0" err="1" smtClean="0"/>
              <a:t>d’Empresa</a:t>
            </a:r>
            <a:r>
              <a:rPr lang="es-ES" dirty="0" smtClean="0"/>
              <a:t> 2013, Barcelona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76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71181"/>
            <a:ext cx="7772400" cy="1362075"/>
          </a:xfrm>
        </p:spPr>
        <p:txBody>
          <a:bodyPr anchor="t">
            <a:normAutofit/>
          </a:bodyPr>
          <a:lstStyle>
            <a:lvl1pPr algn="r">
              <a:defRPr sz="2800" b="1" cap="all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32171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1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err="1" smtClean="0"/>
              <a:t>Seminaris</a:t>
            </a:r>
            <a:r>
              <a:rPr lang="es-ES" dirty="0" smtClean="0"/>
              <a:t> </a:t>
            </a:r>
            <a:r>
              <a:rPr lang="es-ES" dirty="0" err="1" smtClean="0"/>
              <a:t>d’Empresa</a:t>
            </a:r>
            <a:r>
              <a:rPr lang="es-ES" dirty="0" smtClean="0"/>
              <a:t> 2013, Barcelona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400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79208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 dirty="0" err="1" smtClean="0"/>
              <a:t>Seminaris</a:t>
            </a:r>
            <a:r>
              <a:rPr lang="es-ES" dirty="0" smtClean="0"/>
              <a:t> </a:t>
            </a:r>
            <a:r>
              <a:rPr lang="es-ES" dirty="0" err="1" smtClean="0"/>
              <a:t>d’Empresa</a:t>
            </a:r>
            <a:r>
              <a:rPr lang="es-ES" dirty="0" smtClean="0"/>
              <a:t> 2013, Barcelona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anchor="b"/>
          <a:lstStyle/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145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err="1" smtClean="0"/>
              <a:t>Seminaris</a:t>
            </a:r>
            <a:r>
              <a:rPr lang="es-ES" dirty="0" smtClean="0"/>
              <a:t> </a:t>
            </a:r>
            <a:r>
              <a:rPr lang="es-ES" dirty="0" err="1" smtClean="0"/>
              <a:t>d’Empresa</a:t>
            </a:r>
            <a:r>
              <a:rPr lang="es-ES" dirty="0" smtClean="0"/>
              <a:t> 2013, Barcelona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52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 anchor="ctr">
            <a:normAutofit/>
          </a:bodyPr>
          <a:lstStyle>
            <a:lvl1pPr algn="ctr">
              <a:defRPr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3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44624"/>
            <a:ext cx="6264696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6" name="Foliennummernplatzhalt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AC25E-5240-408A-9A89-3D0BB197E5F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DEEP F2F meeting, Garching, 8.-9.05.2012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83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.emf"/><Relationship Id="rId1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err="1" smtClean="0">
                <a:solidFill>
                  <a:prstClr val="black">
                    <a:tint val="75000"/>
                  </a:prstClr>
                </a:solidFill>
              </a:rPr>
              <a:t>Seminaris</a:t>
            </a:r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s-ES" dirty="0" err="1" smtClean="0">
                <a:solidFill>
                  <a:prstClr val="black">
                    <a:tint val="75000"/>
                  </a:prstClr>
                </a:solidFill>
              </a:rPr>
              <a:t>d’Empresa</a:t>
            </a:r>
            <a:r>
              <a:rPr lang="es-ES" dirty="0" smtClean="0">
                <a:solidFill>
                  <a:prstClr val="black">
                    <a:tint val="75000"/>
                  </a:prstClr>
                </a:solidFill>
              </a:rPr>
              <a:t> 2013, Barcelona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9320"/>
            <a:ext cx="1878899" cy="46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2"/>
        </a:buBlip>
        <a:defRPr sz="2400" kern="1200">
          <a:solidFill>
            <a:srgbClr val="00499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99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499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499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499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80112" y="5969024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Barcelona, 2013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93187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Vicenç Beltran, 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vbeltran@bsc.es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757808" y="2924944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Programming with OmpSs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Seminaris</a:t>
            </a:r>
            <a:r>
              <a:rPr lang="en-US" dirty="0" smtClean="0"/>
              <a:t> </a:t>
            </a:r>
            <a:r>
              <a:rPr lang="en-US" dirty="0" err="1" smtClean="0"/>
              <a:t>d’Empresa</a:t>
            </a:r>
            <a:r>
              <a:rPr lang="en-US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Integration with CUDA/OpenCL</a:t>
            </a:r>
          </a:p>
          <a:p>
            <a:pPr lvl="1"/>
            <a:r>
              <a:rPr lang="en-US" dirty="0" smtClean="0"/>
              <a:t>#pragma </a:t>
            </a:r>
            <a:r>
              <a:rPr lang="en-US" dirty="0" err="1" smtClean="0"/>
              <a:t>omp</a:t>
            </a:r>
            <a:r>
              <a:rPr lang="en-US" dirty="0" smtClean="0"/>
              <a:t> target device(CUDA|OCL)</a:t>
            </a:r>
          </a:p>
          <a:p>
            <a:pPr lvl="2"/>
            <a:r>
              <a:rPr lang="en-US" dirty="0" smtClean="0"/>
              <a:t>Identifies the following function as CUDA C/OpenCL C kernel</a:t>
            </a:r>
          </a:p>
          <a:p>
            <a:pPr lvl="1"/>
            <a:r>
              <a:rPr lang="en-US" dirty="0" smtClean="0"/>
              <a:t>#pragma </a:t>
            </a:r>
            <a:r>
              <a:rPr lang="en-US" dirty="0" err="1" smtClean="0"/>
              <a:t>omp</a:t>
            </a:r>
            <a:r>
              <a:rPr lang="en-US" dirty="0" smtClean="0"/>
              <a:t> input(…) output(…) </a:t>
            </a:r>
            <a:r>
              <a:rPr lang="en-US" dirty="0" err="1" smtClean="0"/>
              <a:t>ndrange</a:t>
            </a:r>
            <a:r>
              <a:rPr lang="en-US" dirty="0" smtClean="0"/>
              <a:t>(dim, size, </a:t>
            </a:r>
            <a:r>
              <a:rPr lang="en-US" dirty="0" err="1" smtClean="0"/>
              <a:t>block_size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Specifies input/output as usual and provides the information to call the kernel.</a:t>
            </a:r>
          </a:p>
          <a:p>
            <a:pPr lvl="1"/>
            <a:r>
              <a:rPr lang="en-US" dirty="0" smtClean="0"/>
              <a:t>No need to modify CUDA C code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395536" y="3861048"/>
            <a:ext cx="8136904" cy="1391207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74769" dir="938535" algn="ctr" rotWithShape="0">
              <a:srgbClr val="808080">
                <a:alpha val="38034"/>
              </a:srgbClr>
            </a:outerShdw>
          </a:effectLst>
        </p:spPr>
        <p:txBody>
          <a:bodyPr wrap="square" lIns="85680" tIns="42840" rIns="85680" bIns="4284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__global_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*b,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*c,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j =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blockDim.x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blockIdx.x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+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threadIdx.x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;</a:t>
            </a: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if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(j&lt;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) 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	b[j] =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*c[j];</a:t>
            </a: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}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  <a:endParaRPr lang="es-ES" sz="1100" dirty="0" smtClean="0">
              <a:solidFill>
                <a:srgbClr val="000000"/>
              </a:solidFill>
              <a:latin typeface="Courier New" charset="0"/>
              <a:cs typeface="Arial" charset="0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732240" y="4581128"/>
            <a:ext cx="1028700" cy="430213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kernel.cu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85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with CUDA/OpenCL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512" y="3645024"/>
            <a:ext cx="4802188" cy="2478087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74769" dir="938535" algn="ctr" rotWithShape="0">
              <a:srgbClr val="808080">
                <a:alpha val="38034"/>
              </a:srgbClr>
            </a:outerShdw>
          </a:effectLst>
        </p:spPr>
        <p:txBody>
          <a:bodyPr lIns="85680" tIns="42840" rIns="85680" bIns="4284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A[1024], B[1024], C[1024]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D[1024], E[1024];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main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(){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…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(A, B, 10.0, 1024); //T1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(B, A, 0.01, 1024); //T2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(C, A, 2.0, 1024);      //T3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(D, E, 5.0, 1024); //T4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(B, C, 3.0, 1024);  //T5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  #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taskwait</a:t>
            </a:r>
            <a:endParaRPr lang="es-ES" sz="1300" dirty="0">
              <a:solidFill>
                <a:srgbClr val="3366FF"/>
              </a:solidFill>
              <a:latin typeface="Courier New" charset="0"/>
              <a:cs typeface="Arial" charset="0"/>
            </a:endParaRP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// can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access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any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of A,B,C,D,E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9512" y="1556792"/>
            <a:ext cx="8208912" cy="1949360"/>
            <a:chOff x="251520" y="1772816"/>
            <a:chExt cx="7281863" cy="1949360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51520" y="1772816"/>
              <a:ext cx="7281863" cy="1949360"/>
            </a:xfrm>
            <a:prstGeom prst="rect">
              <a:avLst/>
            </a:prstGeom>
            <a:gradFill rotWithShape="0">
              <a:gsLst>
                <a:gs pos="0">
                  <a:srgbClr val="FEFCBC"/>
                </a:gs>
                <a:gs pos="100000">
                  <a:srgbClr val="FFFFFF"/>
                </a:gs>
              </a:gsLst>
              <a:lin ang="54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74769" dir="938535" algn="ctr" rotWithShape="0">
                <a:srgbClr val="808080">
                  <a:alpha val="38034"/>
                </a:srgbClr>
              </a:outerShdw>
            </a:effectLst>
          </p:spPr>
          <p:txBody>
            <a:bodyPr lIns="85680" tIns="42840" rIns="85680" bIns="4284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#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pragma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target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device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(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smp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)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copy_deps</a:t>
              </a:r>
              <a:endPara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endParaRP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#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pragma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omp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task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input ([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] c) output ([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] b)</a:t>
              </a: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void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scale_task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(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*b,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*c,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scalar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int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)</a:t>
              </a: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{</a:t>
              </a: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	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for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(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int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j=0; j &lt; </a:t>
              </a:r>
              <a:r>
                <a:rPr lang="es-ES" sz="1300" dirty="0" err="1" smtClean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dirty="0" smtClean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;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j++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) b[j] =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scalar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*c[j];</a:t>
              </a: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r>
                <a:rPr lang="es-ES" sz="1300" dirty="0" smtClean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}</a:t>
              </a:r>
            </a:p>
            <a:p>
              <a:pPr algn="l" eaLnBrk="1">
                <a:lnSpc>
                  <a:spcPct val="93000"/>
                </a:lnSpc>
                <a:buClrTx/>
                <a:buFontTx/>
                <a:buNone/>
              </a:pPr>
              <a:endParaRPr lang="es-ES" sz="1300" dirty="0">
                <a:solidFill>
                  <a:srgbClr val="000000"/>
                </a:solidFill>
                <a:latin typeface="Courier New" charset="0"/>
                <a:cs typeface="Arial" charset="0"/>
              </a:endParaRPr>
            </a:p>
            <a:p>
              <a:pPr>
                <a:lnSpc>
                  <a:spcPct val="93000"/>
                </a:lnSpc>
              </a:pP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#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pragma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target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device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smtClean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(</a:t>
              </a:r>
              <a:r>
                <a:rPr lang="es-ES" sz="1300" b="1" dirty="0" err="1" smtClean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cuda</a:t>
              </a:r>
              <a:r>
                <a:rPr lang="es-ES" sz="1300" b="1" dirty="0" smtClean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)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copy_deps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ndrange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(1,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, 128)</a:t>
              </a:r>
            </a:p>
            <a:p>
              <a:pPr>
                <a:lnSpc>
                  <a:spcPct val="93000"/>
                </a:lnSpc>
              </a:pP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#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pragma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omp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task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 input ([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] c) output ([</a:t>
              </a:r>
              <a:r>
                <a:rPr lang="es-ES" sz="1300" b="1" dirty="0" err="1">
                  <a:solidFill>
                    <a:srgbClr val="3366FF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b="1" dirty="0">
                  <a:solidFill>
                    <a:srgbClr val="3366FF"/>
                  </a:solidFill>
                  <a:latin typeface="Courier New" charset="0"/>
                  <a:cs typeface="Arial" charset="0"/>
                </a:rPr>
                <a:t>] b)</a:t>
              </a:r>
              <a:endParaRPr lang="es-ES" sz="1300" dirty="0">
                <a:solidFill>
                  <a:srgbClr val="000000"/>
                </a:solidFill>
                <a:latin typeface="Courier New" charset="0"/>
                <a:cs typeface="Arial" charset="0"/>
              </a:endParaRPr>
            </a:p>
            <a:p>
              <a:pPr>
                <a:lnSpc>
                  <a:spcPct val="93000"/>
                </a:lnSpc>
              </a:pP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__global_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void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scale_task_cuda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(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*b,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*c,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double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scalar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,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int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 </a:t>
              </a:r>
              <a:r>
                <a:rPr lang="es-ES" sz="1300" dirty="0" err="1">
                  <a:solidFill>
                    <a:srgbClr val="000000"/>
                  </a:solidFill>
                  <a:latin typeface="Courier New" charset="0"/>
                  <a:cs typeface="Arial" charset="0"/>
                </a:rPr>
                <a:t>size</a:t>
              </a:r>
              <a:r>
                <a:rPr lang="es-ES" sz="1300" dirty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)</a:t>
              </a:r>
              <a:r>
                <a:rPr lang="es-ES" sz="1300" dirty="0" smtClean="0">
                  <a:solidFill>
                    <a:srgbClr val="000000"/>
                  </a:solidFill>
                  <a:latin typeface="Courier New" charset="0"/>
                  <a:cs typeface="Arial" charset="0"/>
                </a:rPr>
                <a:t>;</a:t>
              </a:r>
              <a:endParaRPr lang="es-ES" sz="1300" dirty="0">
                <a:solidFill>
                  <a:srgbClr val="000000"/>
                </a:solidFill>
                <a:latin typeface="Courier New" charset="0"/>
                <a:cs typeface="Arial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300192" y="2473916"/>
              <a:ext cx="1028700" cy="430213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5680" tIns="42840" rIns="85680" bIns="4284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1800" dirty="0" err="1" smtClean="0">
                  <a:solidFill>
                    <a:srgbClr val="000000"/>
                  </a:solidFill>
                </a:rPr>
                <a:t>main.c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851920" y="3861048"/>
            <a:ext cx="1028700" cy="430213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main.c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" name="AutoShape 4"/>
          <p:cNvSpPr>
            <a:spLocks/>
          </p:cNvSpPr>
          <p:nvPr/>
        </p:nvSpPr>
        <p:spPr bwMode="auto">
          <a:xfrm>
            <a:off x="5292080" y="3717032"/>
            <a:ext cx="4124325" cy="458787"/>
          </a:xfrm>
          <a:prstGeom prst="borderCallout1">
            <a:avLst>
              <a:gd name="adj1" fmla="val 18519"/>
              <a:gd name="adj2" fmla="val -782"/>
              <a:gd name="adj3" fmla="val 214181"/>
              <a:gd name="adj4" fmla="val -22796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A, B have to be transferred to device before task execution</a:t>
            </a:r>
          </a:p>
        </p:txBody>
      </p:sp>
      <p:sp>
        <p:nvSpPr>
          <p:cNvPr id="14" name="AutoShape 5"/>
          <p:cNvSpPr>
            <a:spLocks/>
          </p:cNvSpPr>
          <p:nvPr/>
        </p:nvSpPr>
        <p:spPr bwMode="auto">
          <a:xfrm>
            <a:off x="5671493" y="4232895"/>
            <a:ext cx="2808287" cy="276225"/>
          </a:xfrm>
          <a:prstGeom prst="borderCallout1">
            <a:avLst>
              <a:gd name="adj1" fmla="val 46105"/>
              <a:gd name="adj2" fmla="val -782"/>
              <a:gd name="adj3" fmla="val 260727"/>
              <a:gd name="adj4" fmla="val -42736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No data transfer. Will execute after T1</a:t>
            </a: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5828655" y="4554388"/>
            <a:ext cx="2341563" cy="458788"/>
          </a:xfrm>
          <a:prstGeom prst="borderCallout1">
            <a:avLst>
              <a:gd name="adj1" fmla="val 43432"/>
              <a:gd name="adj2" fmla="val -240"/>
              <a:gd name="adj3" fmla="val 113927"/>
              <a:gd name="adj4" fmla="val -57812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A, has to be transferred to host.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Can be done in parallel with T2</a:t>
            </a:r>
          </a:p>
        </p:txBody>
      </p:sp>
      <p:sp>
        <p:nvSpPr>
          <p:cNvPr id="16" name="AutoShape 7"/>
          <p:cNvSpPr>
            <a:spLocks/>
          </p:cNvSpPr>
          <p:nvPr/>
        </p:nvSpPr>
        <p:spPr bwMode="auto">
          <a:xfrm>
            <a:off x="5555605" y="5055294"/>
            <a:ext cx="2776538" cy="458788"/>
          </a:xfrm>
          <a:prstGeom prst="borderCallout1">
            <a:avLst>
              <a:gd name="adj1" fmla="val 18519"/>
              <a:gd name="adj2" fmla="val -782"/>
              <a:gd name="adj3" fmla="val 50782"/>
              <a:gd name="adj4" fmla="val -40722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D, E, have to be transferred to GPU.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Can be done at the very beginning</a:t>
            </a:r>
          </a:p>
        </p:txBody>
      </p:sp>
      <p:sp>
        <p:nvSpPr>
          <p:cNvPr id="17" name="AutoShape 9"/>
          <p:cNvSpPr>
            <a:spLocks/>
          </p:cNvSpPr>
          <p:nvPr/>
        </p:nvSpPr>
        <p:spPr bwMode="auto">
          <a:xfrm>
            <a:off x="5290493" y="6069707"/>
            <a:ext cx="1785937" cy="276225"/>
          </a:xfrm>
          <a:prstGeom prst="borderCallout1">
            <a:avLst>
              <a:gd name="adj1" fmla="val 18519"/>
              <a:gd name="adj2" fmla="val -782"/>
              <a:gd name="adj3" fmla="val -134847"/>
              <a:gd name="adj4" fmla="val -89699"/>
            </a:avLst>
          </a:prstGeom>
          <a:solidFill>
            <a:srgbClr val="FFFF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Copy D, E back to host </a:t>
            </a:r>
          </a:p>
        </p:txBody>
      </p:sp>
      <p:sp>
        <p:nvSpPr>
          <p:cNvPr id="18" name="AutoShape 10"/>
          <p:cNvSpPr>
            <a:spLocks/>
          </p:cNvSpPr>
          <p:nvPr/>
        </p:nvSpPr>
        <p:spPr bwMode="auto">
          <a:xfrm>
            <a:off x="5555605" y="5556944"/>
            <a:ext cx="2776538" cy="458788"/>
          </a:xfrm>
          <a:prstGeom prst="borderCallout1">
            <a:avLst>
              <a:gd name="adj1" fmla="val 18519"/>
              <a:gd name="adj2" fmla="val -782"/>
              <a:gd name="adj3" fmla="val -6347"/>
              <a:gd name="adj4" fmla="val -39116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 has to be transferred to GPU.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Can be done when T3 finishes</a:t>
            </a:r>
          </a:p>
        </p:txBody>
      </p:sp>
    </p:spTree>
    <p:extLst>
      <p:ext uri="{BB962C8B-B14F-4D97-AF65-F5344CB8AC3E}">
        <p14:creationId xmlns:p14="http://schemas.microsoft.com/office/powerpoint/2010/main" val="289892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Dataflow-execution (asynchronous)</a:t>
            </a:r>
          </a:p>
          <a:p>
            <a:pPr lvl="1"/>
            <a:r>
              <a:rPr lang="en-US" dirty="0" smtClean="0"/>
              <a:t>Overlapping of data transfers and computation</a:t>
            </a:r>
          </a:p>
          <a:p>
            <a:pPr lvl="2"/>
            <a:r>
              <a:rPr lang="en-US" dirty="0" smtClean="0"/>
              <a:t>CUDA streams / OpenCL </a:t>
            </a:r>
            <a:r>
              <a:rPr lang="en-US" dirty="0" err="1" smtClean="0"/>
              <a:t>async</a:t>
            </a:r>
            <a:r>
              <a:rPr lang="en-US" dirty="0" smtClean="0"/>
              <a:t> copies</a:t>
            </a:r>
          </a:p>
          <a:p>
            <a:pPr lvl="1"/>
            <a:r>
              <a:rPr lang="en-US" dirty="0" smtClean="0"/>
              <a:t>Data prefetching from/to CPUs/GPUs</a:t>
            </a:r>
          </a:p>
          <a:p>
            <a:pPr lvl="2"/>
            <a:r>
              <a:rPr lang="en-US" dirty="0" smtClean="0"/>
              <a:t>Low level-optimizations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979712" y="3116486"/>
            <a:ext cx="6239768" cy="3705582"/>
            <a:chOff x="644525" y="1196975"/>
            <a:chExt cx="8532813" cy="4982102"/>
          </a:xfrm>
        </p:grpSpPr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3163888" y="5400675"/>
              <a:ext cx="2628052" cy="778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5680" tIns="42840" rIns="85680" bIns="42840">
              <a:spAutoFit/>
            </a:bodyPr>
            <a:lstStyle/>
            <a:p>
              <a:pPr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latin typeface="Gill Sans MT" charset="0"/>
                </a:rPr>
                <a:t>Nanos++ </a:t>
              </a:r>
              <a:r>
                <a:rPr lang="en-US" sz="1600" dirty="0" err="1">
                  <a:solidFill>
                    <a:srgbClr val="000000"/>
                  </a:solidFill>
                  <a:latin typeface="Gill Sans MT" charset="0"/>
                </a:rPr>
                <a:t>mgt</a:t>
              </a:r>
              <a:r>
                <a:rPr lang="en-US" sz="1600" dirty="0">
                  <a:solidFill>
                    <a:srgbClr val="000000"/>
                  </a:solidFill>
                  <a:latin typeface="Gill Sans MT" charset="0"/>
                </a:rPr>
                <a:t> thread</a:t>
              </a:r>
            </a:p>
            <a:p>
              <a:pPr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Gill Sans MT" charset="0"/>
                </a:rPr>
                <a:t>(host side)</a:t>
              </a:r>
            </a:p>
          </p:txBody>
        </p:sp>
        <p:grpSp>
          <p:nvGrpSpPr>
            <p:cNvPr id="42" name="Group 3"/>
            <p:cNvGrpSpPr>
              <a:grpSpLocks/>
            </p:cNvGrpSpPr>
            <p:nvPr/>
          </p:nvGrpSpPr>
          <p:grpSpPr bwMode="auto">
            <a:xfrm>
              <a:off x="644525" y="1622425"/>
              <a:ext cx="3581400" cy="344488"/>
              <a:chOff x="406" y="1022"/>
              <a:chExt cx="2256" cy="217"/>
            </a:xfrm>
          </p:grpSpPr>
          <p:sp>
            <p:nvSpPr>
              <p:cNvPr id="73" name="Rectangle 4"/>
              <p:cNvSpPr>
                <a:spLocks noChangeArrowheads="1"/>
              </p:cNvSpPr>
              <p:nvPr/>
            </p:nvSpPr>
            <p:spPr bwMode="auto">
              <a:xfrm>
                <a:off x="2390" y="1103"/>
                <a:ext cx="272" cy="136"/>
              </a:xfrm>
              <a:prstGeom prst="rect">
                <a:avLst/>
              </a:prstGeom>
              <a:solidFill>
                <a:srgbClr val="4F81BD">
                  <a:alpha val="28000"/>
                </a:srgbClr>
              </a:solidFill>
              <a:ln w="25560">
                <a:solidFill>
                  <a:srgbClr val="296B7B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5"/>
              <p:cNvSpPr>
                <a:spLocks noChangeArrowheads="1"/>
              </p:cNvSpPr>
              <p:nvPr/>
            </p:nvSpPr>
            <p:spPr bwMode="auto">
              <a:xfrm>
                <a:off x="406" y="1022"/>
                <a:ext cx="1575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>
                <a:spAutoFit/>
              </a:bodyPr>
              <a:lstStyle/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Copy outputs task (i-1)</a:t>
                </a:r>
              </a:p>
            </p:txBody>
          </p:sp>
        </p:grp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6762750" y="5421313"/>
              <a:ext cx="1077913" cy="328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5680" tIns="42840" rIns="85680" bIns="42840">
              <a:spAutoFit/>
            </a:bodyPr>
            <a:lstStyle/>
            <a:p>
              <a:pPr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>
                  <a:solidFill>
                    <a:srgbClr val="000000"/>
                  </a:solidFill>
                  <a:latin typeface="Gill Sans MT" charset="0"/>
                </a:rPr>
                <a:t>GPU side</a:t>
              </a: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4227513" y="1196975"/>
              <a:ext cx="3209925" cy="1922463"/>
              <a:chOff x="2663" y="754"/>
              <a:chExt cx="2022" cy="1211"/>
            </a:xfrm>
          </p:grpSpPr>
          <p:grpSp>
            <p:nvGrpSpPr>
              <p:cNvPr id="69" name="Group 8"/>
              <p:cNvGrpSpPr>
                <a:grpSpLocks/>
              </p:cNvGrpSpPr>
              <p:nvPr/>
            </p:nvGrpSpPr>
            <p:grpSpPr bwMode="auto">
              <a:xfrm>
                <a:off x="2663" y="1172"/>
                <a:ext cx="2022" cy="793"/>
                <a:chOff x="2663" y="1172"/>
                <a:chExt cx="2022" cy="793"/>
              </a:xfrm>
            </p:grpSpPr>
            <p:sp>
              <p:nvSpPr>
                <p:cNvPr id="71" name="Rectangle 9"/>
                <p:cNvSpPr>
                  <a:spLocks noChangeArrowheads="1"/>
                </p:cNvSpPr>
                <p:nvPr/>
              </p:nvSpPr>
              <p:spPr bwMode="auto">
                <a:xfrm>
                  <a:off x="4413" y="1345"/>
                  <a:ext cx="272" cy="619"/>
                </a:xfrm>
                <a:prstGeom prst="rect">
                  <a:avLst/>
                </a:prstGeom>
                <a:solidFill>
                  <a:srgbClr val="4F81BD">
                    <a:alpha val="28000"/>
                  </a:srgbClr>
                </a:solidFill>
                <a:ln w="25560">
                  <a:solidFill>
                    <a:srgbClr val="296B7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2" name="AutoShape 10"/>
                <p:cNvCxnSpPr>
                  <a:cxnSpLocks noChangeShapeType="1"/>
                  <a:stCxn id="73" idx="3"/>
                </p:cNvCxnSpPr>
                <p:nvPr/>
              </p:nvCxnSpPr>
              <p:spPr bwMode="auto">
                <a:xfrm>
                  <a:off x="2663" y="1172"/>
                  <a:ext cx="1693" cy="188"/>
                </a:xfrm>
                <a:prstGeom prst="straightConnector1">
                  <a:avLst/>
                </a:prstGeom>
                <a:noFill/>
                <a:ln w="9360">
                  <a:solidFill>
                    <a:srgbClr val="3891A7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70" name="Rectangle 11"/>
              <p:cNvSpPr>
                <a:spLocks noChangeArrowheads="1"/>
              </p:cNvSpPr>
              <p:nvPr/>
            </p:nvSpPr>
            <p:spPr bwMode="auto">
              <a:xfrm>
                <a:off x="3000" y="754"/>
                <a:ext cx="1107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>
                <a:spAutoFit/>
              </a:bodyPr>
              <a:lstStyle/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Data transfers</a:t>
                </a:r>
              </a:p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(H to D stream)</a:t>
                </a:r>
              </a:p>
            </p:txBody>
          </p:sp>
        </p:grpSp>
        <p:grpSp>
          <p:nvGrpSpPr>
            <p:cNvPr id="45" name="Group 12"/>
            <p:cNvGrpSpPr>
              <a:grpSpLocks/>
            </p:cNvGrpSpPr>
            <p:nvPr/>
          </p:nvGrpSpPr>
          <p:grpSpPr bwMode="auto">
            <a:xfrm>
              <a:off x="1189038" y="1966913"/>
              <a:ext cx="7988300" cy="1751012"/>
              <a:chOff x="749" y="1239"/>
              <a:chExt cx="5032" cy="1103"/>
            </a:xfrm>
          </p:grpSpPr>
          <p:grpSp>
            <p:nvGrpSpPr>
              <p:cNvPr id="62" name="Group 13"/>
              <p:cNvGrpSpPr>
                <a:grpSpLocks/>
              </p:cNvGrpSpPr>
              <p:nvPr/>
            </p:nvGrpSpPr>
            <p:grpSpPr bwMode="auto">
              <a:xfrm>
                <a:off x="749" y="1239"/>
                <a:ext cx="1913" cy="214"/>
                <a:chOff x="749" y="1239"/>
                <a:chExt cx="1913" cy="214"/>
              </a:xfrm>
            </p:grpSpPr>
            <p:sp>
              <p:nvSpPr>
                <p:cNvPr id="67" name="Rectangle 14"/>
                <p:cNvSpPr>
                  <a:spLocks noChangeArrowheads="1"/>
                </p:cNvSpPr>
                <p:nvPr/>
              </p:nvSpPr>
              <p:spPr bwMode="auto">
                <a:xfrm>
                  <a:off x="2390" y="1326"/>
                  <a:ext cx="272" cy="127"/>
                </a:xfrm>
                <a:prstGeom prst="rect">
                  <a:avLst/>
                </a:prstGeom>
                <a:solidFill>
                  <a:srgbClr val="9BBB59">
                    <a:alpha val="31000"/>
                  </a:srgbClr>
                </a:solidFill>
                <a:ln w="25560">
                  <a:solidFill>
                    <a:srgbClr val="84AA33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15"/>
                <p:cNvSpPr>
                  <a:spLocks noChangeArrowheads="1"/>
                </p:cNvSpPr>
                <p:nvPr/>
              </p:nvSpPr>
              <p:spPr bwMode="auto">
                <a:xfrm>
                  <a:off x="749" y="1239"/>
                  <a:ext cx="1268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5000" rIns="90000" bIns="45000">
                  <a:spAutoFit/>
                </a:bodyPr>
                <a:lstStyle/>
                <a:p>
                  <a:pPr hangingPunct="1"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600">
                      <a:solidFill>
                        <a:srgbClr val="84AA33"/>
                      </a:solidFill>
                      <a:latin typeface="Gill Sans MT" charset="0"/>
                    </a:rPr>
                    <a:t>Kernel call task (i)</a:t>
                  </a:r>
                </a:p>
              </p:txBody>
            </p:sp>
          </p:grpSp>
          <p:sp>
            <p:nvSpPr>
              <p:cNvPr id="63" name="Rectangle 16"/>
              <p:cNvSpPr>
                <a:spLocks noChangeArrowheads="1"/>
              </p:cNvSpPr>
              <p:nvPr/>
            </p:nvSpPr>
            <p:spPr bwMode="auto">
              <a:xfrm>
                <a:off x="4414" y="1536"/>
                <a:ext cx="272" cy="806"/>
              </a:xfrm>
              <a:prstGeom prst="rect">
                <a:avLst/>
              </a:prstGeom>
              <a:solidFill>
                <a:srgbClr val="9BBB59">
                  <a:alpha val="31000"/>
                </a:srgbClr>
              </a:solidFill>
              <a:ln w="25560">
                <a:solidFill>
                  <a:srgbClr val="84AA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17"/>
              <p:cNvSpPr>
                <a:spLocks noChangeArrowheads="1"/>
              </p:cNvSpPr>
              <p:nvPr/>
            </p:nvSpPr>
            <p:spPr bwMode="auto">
              <a:xfrm>
                <a:off x="4914" y="1670"/>
                <a:ext cx="866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>
                <a:spAutoFit/>
              </a:bodyPr>
              <a:lstStyle/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84AA33"/>
                    </a:solidFill>
                    <a:latin typeface="Gill Sans MT" charset="0"/>
                  </a:rPr>
                  <a:t>Kernel exec</a:t>
                </a:r>
              </a:p>
            </p:txBody>
          </p:sp>
          <p:cxnSp>
            <p:nvCxnSpPr>
              <p:cNvPr id="65" name="AutoShape 18"/>
              <p:cNvCxnSpPr>
                <a:cxnSpLocks noChangeShapeType="1"/>
                <a:stCxn id="67" idx="3"/>
              </p:cNvCxnSpPr>
              <p:nvPr/>
            </p:nvCxnSpPr>
            <p:spPr bwMode="auto">
              <a:xfrm>
                <a:off x="2663" y="1390"/>
                <a:ext cx="1703" cy="126"/>
              </a:xfrm>
              <a:prstGeom prst="straightConnector1">
                <a:avLst/>
              </a:prstGeom>
              <a:noFill/>
              <a:ln w="9360">
                <a:solidFill>
                  <a:srgbClr val="3891A7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6" name="Group 19"/>
            <p:cNvGrpSpPr>
              <a:grpSpLocks/>
            </p:cNvGrpSpPr>
            <p:nvPr/>
          </p:nvGrpSpPr>
          <p:grpSpPr bwMode="auto">
            <a:xfrm>
              <a:off x="668338" y="2301875"/>
              <a:ext cx="6767512" cy="2117725"/>
              <a:chOff x="421" y="1450"/>
              <a:chExt cx="4263" cy="1334"/>
            </a:xfrm>
          </p:grpSpPr>
          <p:sp>
            <p:nvSpPr>
              <p:cNvPr id="57" name="Rectangle 20"/>
              <p:cNvSpPr>
                <a:spLocks noChangeArrowheads="1"/>
              </p:cNvSpPr>
              <p:nvPr/>
            </p:nvSpPr>
            <p:spPr bwMode="auto">
              <a:xfrm>
                <a:off x="421" y="1450"/>
                <a:ext cx="1543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>
                <a:spAutoFit/>
              </a:bodyPr>
              <a:lstStyle/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Copy inputs task (i+1)</a:t>
                </a:r>
              </a:p>
            </p:txBody>
          </p:sp>
          <p:grpSp>
            <p:nvGrpSpPr>
              <p:cNvPr id="58" name="Group 21"/>
              <p:cNvGrpSpPr>
                <a:grpSpLocks/>
              </p:cNvGrpSpPr>
              <p:nvPr/>
            </p:nvGrpSpPr>
            <p:grpSpPr bwMode="auto">
              <a:xfrm>
                <a:off x="2390" y="1531"/>
                <a:ext cx="2295" cy="1253"/>
                <a:chOff x="2390" y="1531"/>
                <a:chExt cx="2295" cy="1253"/>
              </a:xfrm>
            </p:grpSpPr>
            <p:sp>
              <p:nvSpPr>
                <p:cNvPr id="59" name="Rectangle 22"/>
                <p:cNvSpPr>
                  <a:spLocks noChangeArrowheads="1"/>
                </p:cNvSpPr>
                <p:nvPr/>
              </p:nvSpPr>
              <p:spPr bwMode="auto">
                <a:xfrm>
                  <a:off x="4413" y="1762"/>
                  <a:ext cx="272" cy="1021"/>
                </a:xfrm>
                <a:prstGeom prst="rect">
                  <a:avLst/>
                </a:prstGeom>
                <a:solidFill>
                  <a:srgbClr val="4F81BD">
                    <a:alpha val="28000"/>
                  </a:srgbClr>
                </a:solidFill>
                <a:ln w="25560">
                  <a:solidFill>
                    <a:srgbClr val="296B7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23"/>
                <p:cNvSpPr>
                  <a:spLocks noChangeArrowheads="1"/>
                </p:cNvSpPr>
                <p:nvPr/>
              </p:nvSpPr>
              <p:spPr bwMode="auto">
                <a:xfrm>
                  <a:off x="2390" y="1531"/>
                  <a:ext cx="272" cy="137"/>
                </a:xfrm>
                <a:prstGeom prst="rect">
                  <a:avLst/>
                </a:prstGeom>
                <a:solidFill>
                  <a:srgbClr val="4F81BD">
                    <a:alpha val="28000"/>
                  </a:srgbClr>
                </a:solidFill>
                <a:ln w="25560">
                  <a:solidFill>
                    <a:srgbClr val="296B7B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61" name="AutoShape 24"/>
                <p:cNvCxnSpPr>
                  <a:cxnSpLocks noChangeShapeType="1"/>
                  <a:stCxn id="60" idx="3"/>
                </p:cNvCxnSpPr>
                <p:nvPr/>
              </p:nvCxnSpPr>
              <p:spPr bwMode="auto">
                <a:xfrm>
                  <a:off x="2663" y="1601"/>
                  <a:ext cx="1686" cy="144"/>
                </a:xfrm>
                <a:prstGeom prst="straightConnector1">
                  <a:avLst/>
                </a:prstGeom>
                <a:noFill/>
                <a:ln w="9360">
                  <a:solidFill>
                    <a:srgbClr val="3891A7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47" name="Freeform 25"/>
            <p:cNvSpPr>
              <a:spLocks noChangeArrowheads="1"/>
            </p:cNvSpPr>
            <p:nvPr/>
          </p:nvSpPr>
          <p:spPr bwMode="auto">
            <a:xfrm>
              <a:off x="3881438" y="1733550"/>
              <a:ext cx="247650" cy="3217863"/>
            </a:xfrm>
            <a:custGeom>
              <a:avLst/>
              <a:gdLst>
                <a:gd name="T0" fmla="*/ 0 w 533"/>
                <a:gd name="T1" fmla="*/ 2147483647 h 7520"/>
                <a:gd name="T2" fmla="*/ 2147483647 w 533"/>
                <a:gd name="T3" fmla="*/ 2147483647 h 7520"/>
                <a:gd name="T4" fmla="*/ 2147483647 w 533"/>
                <a:gd name="T5" fmla="*/ 2147483647 h 7520"/>
                <a:gd name="T6" fmla="*/ 2147483647 w 533"/>
                <a:gd name="T7" fmla="*/ 2147483647 h 7520"/>
                <a:gd name="T8" fmla="*/ 2147483647 w 533"/>
                <a:gd name="T9" fmla="*/ 2147483647 h 7520"/>
                <a:gd name="T10" fmla="*/ 2147483647 w 533"/>
                <a:gd name="T11" fmla="*/ 2147483647 h 7520"/>
                <a:gd name="T12" fmla="*/ 2147483647 w 533"/>
                <a:gd name="T13" fmla="*/ 2147483647 h 7520"/>
                <a:gd name="T14" fmla="*/ 2147483647 w 533"/>
                <a:gd name="T15" fmla="*/ 2147483647 h 7520"/>
                <a:gd name="T16" fmla="*/ 2147483647 w 533"/>
                <a:gd name="T17" fmla="*/ 2147483647 h 7520"/>
                <a:gd name="T18" fmla="*/ 2147483647 w 533"/>
                <a:gd name="T19" fmla="*/ 2147483647 h 7520"/>
                <a:gd name="T20" fmla="*/ 2147483647 w 533"/>
                <a:gd name="T21" fmla="*/ 2147483647 h 7520"/>
                <a:gd name="T22" fmla="*/ 2147483647 w 533"/>
                <a:gd name="T23" fmla="*/ 2147483647 h 7520"/>
                <a:gd name="T24" fmla="*/ 2147483647 w 533"/>
                <a:gd name="T25" fmla="*/ 2147483647 h 7520"/>
                <a:gd name="T26" fmla="*/ 2147483647 w 533"/>
                <a:gd name="T27" fmla="*/ 2147483647 h 7520"/>
                <a:gd name="T28" fmla="*/ 2147483647 w 533"/>
                <a:gd name="T29" fmla="*/ 2147483647 h 7520"/>
                <a:gd name="T30" fmla="*/ 2147483647 w 533"/>
                <a:gd name="T31" fmla="*/ 2147483647 h 7520"/>
                <a:gd name="T32" fmla="*/ 0 w 533"/>
                <a:gd name="T33" fmla="*/ 0 h 7520"/>
                <a:gd name="T34" fmla="*/ 533 w 533"/>
                <a:gd name="T35" fmla="*/ 7520 h 7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533" h="7520">
                  <a:moveTo>
                    <a:pt x="0" y="46"/>
                  </a:moveTo>
                  <a:cubicBezTo>
                    <a:pt x="121" y="41"/>
                    <a:pt x="284" y="0"/>
                    <a:pt x="353" y="233"/>
                  </a:cubicBezTo>
                  <a:cubicBezTo>
                    <a:pt x="427" y="480"/>
                    <a:pt x="292" y="727"/>
                    <a:pt x="225" y="922"/>
                  </a:cubicBezTo>
                  <a:cubicBezTo>
                    <a:pt x="151" y="1135"/>
                    <a:pt x="57" y="1351"/>
                    <a:pt x="43" y="1611"/>
                  </a:cubicBezTo>
                  <a:cubicBezTo>
                    <a:pt x="25" y="1928"/>
                    <a:pt x="209" y="1971"/>
                    <a:pt x="321" y="2028"/>
                  </a:cubicBezTo>
                  <a:cubicBezTo>
                    <a:pt x="478" y="2109"/>
                    <a:pt x="493" y="2424"/>
                    <a:pt x="449" y="2634"/>
                  </a:cubicBezTo>
                  <a:cubicBezTo>
                    <a:pt x="396" y="2892"/>
                    <a:pt x="295" y="3096"/>
                    <a:pt x="214" y="3322"/>
                  </a:cubicBezTo>
                  <a:cubicBezTo>
                    <a:pt x="148" y="3506"/>
                    <a:pt x="113" y="3730"/>
                    <a:pt x="128" y="3970"/>
                  </a:cubicBezTo>
                  <a:cubicBezTo>
                    <a:pt x="149" y="4310"/>
                    <a:pt x="320" y="4238"/>
                    <a:pt x="417" y="4366"/>
                  </a:cubicBezTo>
                  <a:cubicBezTo>
                    <a:pt x="532" y="4516"/>
                    <a:pt x="516" y="4840"/>
                    <a:pt x="439" y="5014"/>
                  </a:cubicBezTo>
                  <a:cubicBezTo>
                    <a:pt x="348" y="5219"/>
                    <a:pt x="301" y="5470"/>
                    <a:pt x="235" y="5703"/>
                  </a:cubicBezTo>
                  <a:cubicBezTo>
                    <a:pt x="175" y="5918"/>
                    <a:pt x="139" y="6297"/>
                    <a:pt x="310" y="6392"/>
                  </a:cubicBezTo>
                  <a:cubicBezTo>
                    <a:pt x="473" y="6481"/>
                    <a:pt x="439" y="6867"/>
                    <a:pt x="353" y="7039"/>
                  </a:cubicBezTo>
                  <a:lnTo>
                    <a:pt x="278" y="7290"/>
                  </a:lnTo>
                  <a:lnTo>
                    <a:pt x="193" y="7519"/>
                  </a:lnTo>
                </a:path>
              </a:pathLst>
            </a:custGeom>
            <a:noFill/>
            <a:ln w="180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6"/>
            <p:cNvSpPr>
              <a:spLocks noChangeArrowheads="1"/>
            </p:cNvSpPr>
            <p:nvPr/>
          </p:nvSpPr>
          <p:spPr bwMode="auto">
            <a:xfrm>
              <a:off x="7126288" y="1733550"/>
              <a:ext cx="247650" cy="3217863"/>
            </a:xfrm>
            <a:custGeom>
              <a:avLst/>
              <a:gdLst>
                <a:gd name="T0" fmla="*/ 0 w 533"/>
                <a:gd name="T1" fmla="*/ 2147483647 h 7520"/>
                <a:gd name="T2" fmla="*/ 2147483647 w 533"/>
                <a:gd name="T3" fmla="*/ 2147483647 h 7520"/>
                <a:gd name="T4" fmla="*/ 2147483647 w 533"/>
                <a:gd name="T5" fmla="*/ 2147483647 h 7520"/>
                <a:gd name="T6" fmla="*/ 2147483647 w 533"/>
                <a:gd name="T7" fmla="*/ 2147483647 h 7520"/>
                <a:gd name="T8" fmla="*/ 2147483647 w 533"/>
                <a:gd name="T9" fmla="*/ 2147483647 h 7520"/>
                <a:gd name="T10" fmla="*/ 2147483647 w 533"/>
                <a:gd name="T11" fmla="*/ 2147483647 h 7520"/>
                <a:gd name="T12" fmla="*/ 2147483647 w 533"/>
                <a:gd name="T13" fmla="*/ 2147483647 h 7520"/>
                <a:gd name="T14" fmla="*/ 2147483647 w 533"/>
                <a:gd name="T15" fmla="*/ 2147483647 h 7520"/>
                <a:gd name="T16" fmla="*/ 2147483647 w 533"/>
                <a:gd name="T17" fmla="*/ 2147483647 h 7520"/>
                <a:gd name="T18" fmla="*/ 2147483647 w 533"/>
                <a:gd name="T19" fmla="*/ 2147483647 h 7520"/>
                <a:gd name="T20" fmla="*/ 2147483647 w 533"/>
                <a:gd name="T21" fmla="*/ 2147483647 h 7520"/>
                <a:gd name="T22" fmla="*/ 2147483647 w 533"/>
                <a:gd name="T23" fmla="*/ 2147483647 h 7520"/>
                <a:gd name="T24" fmla="*/ 2147483647 w 533"/>
                <a:gd name="T25" fmla="*/ 2147483647 h 7520"/>
                <a:gd name="T26" fmla="*/ 2147483647 w 533"/>
                <a:gd name="T27" fmla="*/ 2147483647 h 7520"/>
                <a:gd name="T28" fmla="*/ 2147483647 w 533"/>
                <a:gd name="T29" fmla="*/ 2147483647 h 7520"/>
                <a:gd name="T30" fmla="*/ 2147483647 w 533"/>
                <a:gd name="T31" fmla="*/ 2147483647 h 7520"/>
                <a:gd name="T32" fmla="*/ 0 w 533"/>
                <a:gd name="T33" fmla="*/ 0 h 7520"/>
                <a:gd name="T34" fmla="*/ 533 w 533"/>
                <a:gd name="T35" fmla="*/ 7520 h 7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533" h="7520">
                  <a:moveTo>
                    <a:pt x="0" y="46"/>
                  </a:moveTo>
                  <a:cubicBezTo>
                    <a:pt x="121" y="41"/>
                    <a:pt x="284" y="0"/>
                    <a:pt x="353" y="233"/>
                  </a:cubicBezTo>
                  <a:cubicBezTo>
                    <a:pt x="427" y="480"/>
                    <a:pt x="292" y="727"/>
                    <a:pt x="225" y="922"/>
                  </a:cubicBezTo>
                  <a:cubicBezTo>
                    <a:pt x="151" y="1135"/>
                    <a:pt x="57" y="1351"/>
                    <a:pt x="43" y="1611"/>
                  </a:cubicBezTo>
                  <a:cubicBezTo>
                    <a:pt x="25" y="1928"/>
                    <a:pt x="209" y="1971"/>
                    <a:pt x="321" y="2028"/>
                  </a:cubicBezTo>
                  <a:cubicBezTo>
                    <a:pt x="478" y="2109"/>
                    <a:pt x="493" y="2424"/>
                    <a:pt x="449" y="2634"/>
                  </a:cubicBezTo>
                  <a:cubicBezTo>
                    <a:pt x="396" y="2892"/>
                    <a:pt x="295" y="3096"/>
                    <a:pt x="214" y="3322"/>
                  </a:cubicBezTo>
                  <a:cubicBezTo>
                    <a:pt x="148" y="3506"/>
                    <a:pt x="113" y="3730"/>
                    <a:pt x="128" y="3970"/>
                  </a:cubicBezTo>
                  <a:cubicBezTo>
                    <a:pt x="149" y="4310"/>
                    <a:pt x="320" y="4238"/>
                    <a:pt x="417" y="4366"/>
                  </a:cubicBezTo>
                  <a:cubicBezTo>
                    <a:pt x="532" y="4516"/>
                    <a:pt x="516" y="4840"/>
                    <a:pt x="439" y="5014"/>
                  </a:cubicBezTo>
                  <a:cubicBezTo>
                    <a:pt x="348" y="5219"/>
                    <a:pt x="301" y="5470"/>
                    <a:pt x="235" y="5703"/>
                  </a:cubicBezTo>
                  <a:cubicBezTo>
                    <a:pt x="175" y="5918"/>
                    <a:pt x="139" y="6297"/>
                    <a:pt x="310" y="6392"/>
                  </a:cubicBezTo>
                  <a:cubicBezTo>
                    <a:pt x="473" y="6481"/>
                    <a:pt x="439" y="6867"/>
                    <a:pt x="353" y="7039"/>
                  </a:cubicBezTo>
                  <a:lnTo>
                    <a:pt x="278" y="7290"/>
                  </a:lnTo>
                  <a:lnTo>
                    <a:pt x="193" y="7519"/>
                  </a:lnTo>
                </a:path>
              </a:pathLst>
            </a:custGeom>
            <a:noFill/>
            <a:ln w="180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27"/>
            <p:cNvGrpSpPr>
              <a:grpSpLocks/>
            </p:cNvGrpSpPr>
            <p:nvPr/>
          </p:nvGrpSpPr>
          <p:grpSpPr bwMode="auto">
            <a:xfrm>
              <a:off x="1660525" y="2692400"/>
              <a:ext cx="5251450" cy="2586038"/>
              <a:chOff x="1046" y="1696"/>
              <a:chExt cx="3308" cy="1629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3023" y="2963"/>
                <a:ext cx="1107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0000" tIns="45000" rIns="90000" bIns="45000">
                <a:spAutoFit/>
              </a:bodyPr>
              <a:lstStyle/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Data transfers</a:t>
                </a:r>
              </a:p>
              <a:p>
                <a:pPr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600">
                    <a:solidFill>
                      <a:srgbClr val="3891A7"/>
                    </a:solidFill>
                    <a:latin typeface="Gill Sans MT" charset="0"/>
                  </a:rPr>
                  <a:t>(D to H stream)</a:t>
                </a:r>
              </a:p>
            </p:txBody>
          </p:sp>
          <p:grpSp>
            <p:nvGrpSpPr>
              <p:cNvPr id="51" name="Group 29"/>
              <p:cNvGrpSpPr>
                <a:grpSpLocks/>
              </p:cNvGrpSpPr>
              <p:nvPr/>
            </p:nvGrpSpPr>
            <p:grpSpPr bwMode="auto">
              <a:xfrm>
                <a:off x="1046" y="1696"/>
                <a:ext cx="3308" cy="1319"/>
                <a:chOff x="1046" y="1696"/>
                <a:chExt cx="3308" cy="1319"/>
              </a:xfrm>
            </p:grpSpPr>
            <p:sp>
              <p:nvSpPr>
                <p:cNvPr id="52" name="Rectangle 30"/>
                <p:cNvSpPr>
                  <a:spLocks noChangeArrowheads="1"/>
                </p:cNvSpPr>
                <p:nvPr/>
              </p:nvSpPr>
              <p:spPr bwMode="auto">
                <a:xfrm>
                  <a:off x="1046" y="2074"/>
                  <a:ext cx="1350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5000" rIns="90000" bIns="45000">
                  <a:spAutoFit/>
                </a:bodyPr>
                <a:lstStyle/>
                <a:p>
                  <a:pPr algn="r" hangingPunct="1"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600">
                      <a:solidFill>
                        <a:srgbClr val="C32D2E"/>
                      </a:solidFill>
                      <a:latin typeface="Gill Sans MT" charset="0"/>
                    </a:rPr>
                    <a:t>Stream sync</a:t>
                  </a:r>
                </a:p>
                <a:p>
                  <a:pPr algn="r" hangingPunct="1"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600">
                      <a:solidFill>
                        <a:srgbClr val="C32D2E"/>
                      </a:solidFill>
                      <a:latin typeface="Gill Sans MT" charset="0"/>
                    </a:rPr>
                    <a:t>(H &lt;--&gt; D streams)</a:t>
                  </a:r>
                </a:p>
              </p:txBody>
            </p:sp>
            <p:sp>
              <p:nvSpPr>
                <p:cNvPr id="53" name="Rectangle 31"/>
                <p:cNvSpPr>
                  <a:spLocks noChangeArrowheads="1"/>
                </p:cNvSpPr>
                <p:nvPr/>
              </p:nvSpPr>
              <p:spPr bwMode="auto">
                <a:xfrm>
                  <a:off x="2390" y="1696"/>
                  <a:ext cx="272" cy="1319"/>
                </a:xfrm>
                <a:prstGeom prst="rect">
                  <a:avLst/>
                </a:prstGeom>
                <a:solidFill>
                  <a:srgbClr val="C0504D">
                    <a:alpha val="31000"/>
                  </a:srgbClr>
                </a:solidFill>
                <a:ln w="25560">
                  <a:solidFill>
                    <a:srgbClr val="C32D2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54" name="AutoShape 32"/>
                <p:cNvCxnSpPr>
                  <a:cxnSpLocks noChangeShapeType="1"/>
                </p:cNvCxnSpPr>
                <p:nvPr/>
              </p:nvCxnSpPr>
              <p:spPr bwMode="auto">
                <a:xfrm flipH="1">
                  <a:off x="2734" y="1996"/>
                  <a:ext cx="1605" cy="142"/>
                </a:xfrm>
                <a:prstGeom prst="straightConnector1">
                  <a:avLst/>
                </a:prstGeom>
                <a:noFill/>
                <a:ln w="9360">
                  <a:solidFill>
                    <a:srgbClr val="3891A7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5" name="AutoShape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2725" y="2795"/>
                  <a:ext cx="1628" cy="136"/>
                </a:xfrm>
                <a:prstGeom prst="straightConnector1">
                  <a:avLst/>
                </a:prstGeom>
                <a:noFill/>
                <a:ln w="9360">
                  <a:solidFill>
                    <a:srgbClr val="3891A7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6" name="AutoShape 3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709" y="2358"/>
                  <a:ext cx="1628" cy="136"/>
                </a:xfrm>
                <a:prstGeom prst="straightConnector1">
                  <a:avLst/>
                </a:prstGeom>
                <a:noFill/>
                <a:ln w="9360">
                  <a:solidFill>
                    <a:srgbClr val="3891A7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154237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13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OmpSs is a programming model that enables</a:t>
            </a:r>
          </a:p>
          <a:p>
            <a:pPr lvl="1"/>
            <a:r>
              <a:rPr lang="en-US" dirty="0" smtClean="0"/>
              <a:t>Incremental parallelization of sequential code</a:t>
            </a:r>
          </a:p>
          <a:p>
            <a:pPr lvl="1"/>
            <a:r>
              <a:rPr lang="en-US" dirty="0" smtClean="0"/>
              <a:t>Data-flow execution model (asynchronous)</a:t>
            </a:r>
          </a:p>
          <a:p>
            <a:pPr lvl="1"/>
            <a:r>
              <a:rPr lang="en-US" dirty="0" smtClean="0"/>
              <a:t>Nicely supports heterogeneous environments</a:t>
            </a:r>
          </a:p>
          <a:p>
            <a:pPr lvl="1"/>
            <a:r>
              <a:rPr lang="en-US" dirty="0" smtClean="0"/>
              <a:t>Many optimizations under the hood</a:t>
            </a:r>
          </a:p>
          <a:p>
            <a:pPr lvl="2"/>
            <a:r>
              <a:rPr lang="en-US" dirty="0" smtClean="0"/>
              <a:t>Advanced scheduling policies</a:t>
            </a:r>
          </a:p>
          <a:p>
            <a:pPr lvl="2"/>
            <a:r>
              <a:rPr lang="en-US" dirty="0" smtClean="0"/>
              <a:t>Work stealing/load balancing</a:t>
            </a:r>
          </a:p>
          <a:p>
            <a:pPr lvl="2"/>
            <a:r>
              <a:rPr lang="en-US" dirty="0" smtClean="0"/>
              <a:t>Data prefetching</a:t>
            </a:r>
          </a:p>
          <a:p>
            <a:pPr lvl="1"/>
            <a:r>
              <a:rPr lang="en-US" dirty="0" smtClean="0"/>
              <a:t>Advanced features</a:t>
            </a:r>
          </a:p>
          <a:p>
            <a:pPr lvl="2"/>
            <a:r>
              <a:rPr lang="en-US" dirty="0" smtClean="0"/>
              <a:t>MPI task offload</a:t>
            </a:r>
          </a:p>
          <a:p>
            <a:pPr lvl="2"/>
            <a:r>
              <a:rPr lang="en-US" dirty="0" smtClean="0"/>
              <a:t>Dynamic load </a:t>
            </a:r>
            <a:r>
              <a:rPr lang="en-US" dirty="0" smtClean="0"/>
              <a:t>balancing</a:t>
            </a:r>
          </a:p>
          <a:p>
            <a:pPr lvl="2"/>
            <a:r>
              <a:rPr lang="en-US" dirty="0" smtClean="0"/>
              <a:t>implements</a:t>
            </a:r>
            <a:endParaRPr lang="en-US" dirty="0" smtClean="0"/>
          </a:p>
          <a:p>
            <a:r>
              <a:rPr lang="en-US" dirty="0" smtClean="0"/>
              <a:t>OmpSs is open source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endParaRPr lang="es-ES" b="1" dirty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Take a look at  </a:t>
            </a:r>
            <a:r>
              <a:rPr lang="es-ES" b="1" dirty="0">
                <a:solidFill>
                  <a:srgbClr val="000000"/>
                </a:solidFill>
              </a:rPr>
              <a:t>http://</a:t>
            </a:r>
            <a:r>
              <a:rPr lang="es-ES" b="1" dirty="0" err="1">
                <a:solidFill>
                  <a:srgbClr val="000000"/>
                </a:solidFill>
              </a:rPr>
              <a:t>pm.bsc.es</a:t>
            </a:r>
            <a:r>
              <a:rPr lang="es-ES" b="1" dirty="0">
                <a:solidFill>
                  <a:srgbClr val="000000"/>
                </a:solidFill>
              </a:rPr>
              <a:t>/</a:t>
            </a:r>
            <a:r>
              <a:rPr lang="es-ES" b="1" dirty="0" err="1">
                <a:solidFill>
                  <a:srgbClr val="000000"/>
                </a:solidFill>
              </a:rPr>
              <a:t>ompss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901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200" dirty="0" smtClean="0"/>
              <a:t>Input/output specification</a:t>
            </a:r>
          </a:p>
          <a:p>
            <a:pPr marL="800100" lvl="3" indent="-342900"/>
            <a:r>
              <a:rPr lang="en-US" sz="3000" dirty="0" smtClean="0"/>
              <a:t>Whole (multidimensional) arrays</a:t>
            </a:r>
          </a:p>
          <a:p>
            <a:pPr marL="800100" lvl="3" indent="-342900"/>
            <a:r>
              <a:rPr lang="en-US" sz="3000" dirty="0" smtClean="0"/>
              <a:t>Array ranges</a:t>
            </a:r>
            <a:endParaRPr lang="en-US" sz="3000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AC25E-5240-408A-9A89-3D0BB197E5F4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3789040"/>
            <a:ext cx="5472608" cy="1686634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square" lIns="85631" tIns="42681" rIns="85631" bIns="42681">
            <a:sp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int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off_x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= …,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size_x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= …,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off_y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= …,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size_y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= …;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endParaRPr lang="en-GB" sz="1300" b="1" dirty="0" smtClean="0">
              <a:solidFill>
                <a:srgbClr val="0000FF"/>
              </a:solidFill>
              <a:latin typeface="Courier New" pitchFamily="-65" charset="0"/>
            </a:endParaRP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#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pragma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omp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target device(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gpu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)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copy_deps</a:t>
            </a:r>
            <a:endParaRPr lang="en-GB" sz="1300" dirty="0" smtClean="0">
              <a:solidFill>
                <a:srgbClr val="0000FF"/>
              </a:solidFill>
              <a:latin typeface="Courier New" pitchFamily="-65" charset="0"/>
            </a:endParaRP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#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pragma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omp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task input(A)         \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                output(A[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i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][j])   \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                output([2][3]A)   \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                 output(A[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off_x;size_x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][</a:t>
            </a:r>
            <a:r>
              <a:rPr lang="en-GB" sz="1300" dirty="0" err="1" smtClean="0">
                <a:solidFill>
                  <a:srgbClr val="0000FF"/>
                </a:solidFill>
                <a:latin typeface="Courier New" pitchFamily="-65" charset="0"/>
              </a:rPr>
              <a:t>off_y;size_y</a:t>
            </a:r>
            <a:r>
              <a:rPr lang="en-GB" sz="1300" dirty="0" smtClean="0">
                <a:solidFill>
                  <a:srgbClr val="0000FF"/>
                </a:solidFill>
                <a:latin typeface="Courier New" pitchFamily="-65" charset="0"/>
              </a:rPr>
              <a:t>) 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</a:rPr>
              <a:t>v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oid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foo_task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(float A[SIZE][SIZE],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j);</a:t>
            </a:r>
            <a:endParaRPr lang="en-GB" sz="1300" dirty="0">
              <a:solidFill>
                <a:srgbClr val="000000"/>
              </a:solidFill>
              <a:latin typeface="Courier New" pitchFamily="-65" charset="0"/>
              <a:cs typeface="Arial" charset="0"/>
            </a:endParaRPr>
          </a:p>
        </p:txBody>
      </p:sp>
      <p:pic>
        <p:nvPicPr>
          <p:cNvPr id="7" name="6 Imagen" descr="g142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1927" y="3356992"/>
            <a:ext cx="2722561" cy="2716464"/>
          </a:xfrm>
          <a:prstGeom prst="rect">
            <a:avLst/>
          </a:prstGeom>
        </p:spPr>
      </p:pic>
      <p:pic>
        <p:nvPicPr>
          <p:cNvPr id="8" name="7 Imagen" descr="g14210-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9732" y="3356992"/>
            <a:ext cx="2984756" cy="2978659"/>
          </a:xfrm>
          <a:prstGeom prst="rect">
            <a:avLst/>
          </a:prstGeom>
        </p:spPr>
      </p:pic>
      <p:pic>
        <p:nvPicPr>
          <p:cNvPr id="9" name="8 Imagen" descr="g14210-1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2039" y="3356992"/>
            <a:ext cx="2722561" cy="2716464"/>
          </a:xfrm>
          <a:prstGeom prst="rect">
            <a:avLst/>
          </a:prstGeom>
        </p:spPr>
      </p:pic>
      <p:pic>
        <p:nvPicPr>
          <p:cNvPr id="10" name="9 Imagen" descr="g14210-7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37128" y="3608731"/>
            <a:ext cx="1176829" cy="631098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sz="2800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8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200" dirty="0" smtClean="0"/>
              <a:t>Pragma “implements”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AC25E-5240-408A-9A89-3D0BB197E5F4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sz="2800" dirty="0" smtClean="0"/>
              <a:t>Appendix II</a:t>
            </a:r>
            <a:endParaRPr lang="en-US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51520" y="4143936"/>
            <a:ext cx="8208912" cy="1949360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74769" dir="938535" algn="ctr" rotWithShape="0">
              <a:srgbClr val="808080">
                <a:alpha val="38034"/>
              </a:srgbClr>
            </a:outerShdw>
          </a:effectLst>
        </p:spPr>
        <p:txBody>
          <a:bodyPr lIns="85680" tIns="42840" rIns="85680" bIns="4284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target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device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smp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)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copy_deps</a:t>
            </a:r>
            <a:endParaRPr lang="es-ES" sz="1300" b="1" dirty="0">
              <a:solidFill>
                <a:srgbClr val="3366FF"/>
              </a:solidFill>
              <a:latin typeface="Courier New" charset="0"/>
              <a:cs typeface="Arial" charset="0"/>
            </a:endParaRP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input ([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c) output ([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b)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*b,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*c,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	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for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j=0; j &lt;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;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j++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) b[j] =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*c[j];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target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device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b="1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cuda</a:t>
            </a:r>
            <a:r>
              <a:rPr lang="es-ES" sz="13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)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copy_deps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ndrange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(1,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, 128)</a:t>
            </a:r>
          </a:p>
          <a:p>
            <a:pPr>
              <a:lnSpc>
                <a:spcPct val="93000"/>
              </a:lnSpc>
            </a:pP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input ([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c) output ([</a:t>
            </a:r>
            <a:r>
              <a:rPr lang="es-ES" sz="13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b</a:t>
            </a:r>
            <a:r>
              <a:rPr lang="es-ES" sz="13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) </a:t>
            </a:r>
            <a:r>
              <a:rPr lang="es-ES" sz="1300" b="1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implements</a:t>
            </a:r>
            <a:r>
              <a:rPr lang="es-ES" sz="13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b="1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)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__global_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*b,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*c,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;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51520" y="1965785"/>
            <a:ext cx="8136904" cy="1391207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74769" dir="938535" algn="ctr" rotWithShape="0">
              <a:srgbClr val="808080">
                <a:alpha val="38034"/>
              </a:srgbClr>
            </a:outerShdw>
          </a:effectLst>
        </p:spPr>
        <p:txBody>
          <a:bodyPr wrap="square" lIns="85680" tIns="42840" rIns="85680" bIns="4284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__global_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scale_task_cuda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*b,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*c,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j =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blockDim.x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blockIdx.x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+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threadIdx.x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;</a:t>
            </a: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if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(j&lt;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) 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	b[j] =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*c[j];</a:t>
            </a: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}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  <a:endParaRPr lang="es-ES" sz="1100" dirty="0" smtClean="0">
              <a:solidFill>
                <a:srgbClr val="000000"/>
              </a:solidFill>
              <a:latin typeface="Courier New" charset="0"/>
              <a:cs typeface="Arial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660232" y="2348880"/>
            <a:ext cx="1028700" cy="430213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kernel.cu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71800" y="2996952"/>
            <a:ext cx="5256584" cy="2321462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74769" dir="938535" algn="ctr" rotWithShape="0">
              <a:srgbClr val="808080">
                <a:alpha val="38034"/>
              </a:srgbClr>
            </a:outerShdw>
          </a:effectLst>
        </p:spPr>
        <p:txBody>
          <a:bodyPr wrap="square" lIns="85680" tIns="42840" rIns="85680" bIns="4284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A[1024], B[1024], C[1024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] 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D[1024], E[1024];</a:t>
            </a:r>
          </a:p>
          <a:p>
            <a:pPr eaLnBrk="1">
              <a:lnSpc>
                <a:spcPct val="93000"/>
              </a:lnSpc>
              <a:buClrTx/>
              <a:buFontTx/>
              <a:buNone/>
            </a:pP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main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(){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…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A, B, 10.0, 1024); //T1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B, A, 0.01, 1024); //T2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C, A, 2.0, 1024); 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/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/T3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D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, E, 5.0, 1024);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/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/T4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B, C, 3.0, 1024);  //T5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  #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taskwait</a:t>
            </a:r>
            <a:endParaRPr lang="es-ES" sz="1300" dirty="0">
              <a:solidFill>
                <a:srgbClr val="3366FF"/>
              </a:solidFill>
              <a:latin typeface="Courier New" charset="0"/>
              <a:cs typeface="Arial" charset="0"/>
            </a:endParaRP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 // can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access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any</a:t>
            </a: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of A,B,C,D,E</a:t>
            </a:r>
          </a:p>
          <a:p>
            <a:pPr algn="l" eaLnBrk="1">
              <a:lnSpc>
                <a:spcPct val="93000"/>
              </a:lnSpc>
              <a:buClrTx/>
              <a:buFontTx/>
              <a:buNone/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660232" y="4653136"/>
            <a:ext cx="1159663" cy="430213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 smtClean="0">
                <a:solidFill>
                  <a:srgbClr val="000000"/>
                </a:solidFill>
              </a:rPr>
              <a:t>main.c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1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3200" dirty="0" smtClean="0"/>
              <a:t>Known issues</a:t>
            </a:r>
          </a:p>
          <a:p>
            <a:pPr marL="800100" lvl="3" indent="-342900"/>
            <a:r>
              <a:rPr lang="en-US" sz="2800" dirty="0" smtClean="0"/>
              <a:t>Only functions that returns void can be tasks</a:t>
            </a:r>
          </a:p>
          <a:p>
            <a:pPr marL="800100" lvl="3" indent="-342900"/>
            <a:r>
              <a:rPr lang="en-US" sz="2800" dirty="0" smtClean="0"/>
              <a:t>No dependencies on parameters passed by value</a:t>
            </a:r>
          </a:p>
          <a:p>
            <a:pPr marL="800100" lvl="3" indent="-342900"/>
            <a:r>
              <a:rPr lang="en-US" sz="2800" dirty="0" smtClean="0"/>
              <a:t>Local variables may “escape” the scope of the executing task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AC25E-5240-408A-9A89-3D0BB197E5F4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sz="2800" dirty="0" smtClean="0"/>
              <a:t>Appendix III</a:t>
            </a:r>
            <a:endParaRPr lang="en-US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95536" y="3789040"/>
            <a:ext cx="5472608" cy="2321141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square" lIns="85631" tIns="42681" rIns="85631" bIns="42681">
            <a:spAutoFit/>
          </a:bodyPr>
          <a:lstStyle/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taskwait</a:t>
            </a:r>
            <a:r>
              <a:rPr lang="es-ES" sz="1300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out</a:t>
            </a:r>
            <a:r>
              <a:rPr lang="es-ES" sz="1300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[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]</a:t>
            </a:r>
            <a:r>
              <a:rPr lang="es-ES" sz="1300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tmp</a:t>
            </a:r>
            <a:r>
              <a:rPr lang="es-ES" sz="1300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) </a:t>
            </a:r>
            <a:r>
              <a:rPr lang="es-ES" sz="1300" dirty="0" err="1" smtClean="0">
                <a:solidFill>
                  <a:srgbClr val="3366FF"/>
                </a:solidFill>
                <a:latin typeface="Courier New" charset="0"/>
                <a:cs typeface="Arial" charset="0"/>
              </a:rPr>
              <a:t>out</a:t>
            </a:r>
            <a:r>
              <a:rPr lang="es-ES" sz="1300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(*res)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foo_task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tmp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*res);</a:t>
            </a:r>
          </a:p>
          <a:p>
            <a:pPr>
              <a:lnSpc>
                <a:spcPct val="93000"/>
              </a:lnSpc>
            </a:pP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main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(…)</a:t>
            </a: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{</a:t>
            </a:r>
          </a:p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res = 0;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for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i=0; …) {</a:t>
            </a:r>
          </a:p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tmp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[N];</a:t>
            </a:r>
          </a:p>
          <a:p>
            <a:pPr>
              <a:lnSpc>
                <a:spcPct val="93000"/>
              </a:lnSpc>
            </a:pPr>
            <a:r>
              <a:rPr lang="es-ES" sz="13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  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foo_task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(</a:t>
            </a:r>
            <a:r>
              <a:rPr lang="es-ES" sz="1300" dirty="0" err="1" smtClean="0">
                <a:solidFill>
                  <a:srgbClr val="000000"/>
                </a:solidFill>
                <a:latin typeface="Courier New" charset="0"/>
                <a:cs typeface="Arial" charset="0"/>
              </a:rPr>
              <a:t>tmp</a:t>
            </a: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, N, &amp;res); 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   }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300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300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taskwait</a:t>
            </a:r>
            <a:endParaRPr lang="es-ES" sz="1300" dirty="0">
              <a:solidFill>
                <a:srgbClr val="3366FF"/>
              </a:solidFill>
              <a:latin typeface="Courier New" charset="0"/>
              <a:cs typeface="Arial" charset="0"/>
            </a:endParaRPr>
          </a:p>
          <a:p>
            <a:pPr>
              <a:lnSpc>
                <a:spcPct val="93000"/>
              </a:lnSpc>
            </a:pPr>
            <a:r>
              <a:rPr lang="es-ES" sz="1300" dirty="0" smtClean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  <a:endParaRPr lang="es-ES" sz="1300" dirty="0">
              <a:solidFill>
                <a:srgbClr val="000000"/>
              </a:solidFill>
              <a:latin typeface="Courier New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9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17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Hands-on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Account information</a:t>
            </a:r>
          </a:p>
          <a:p>
            <a:pPr lvl="1"/>
            <a:r>
              <a:rPr lang="en-US" dirty="0"/>
              <a:t>Host: bscgpu1.</a:t>
            </a:r>
            <a:r>
              <a:rPr lang="en-US" dirty="0" smtClean="0"/>
              <a:t>bsc.es</a:t>
            </a:r>
          </a:p>
          <a:p>
            <a:pPr lvl="1"/>
            <a:r>
              <a:rPr lang="en-US" dirty="0" smtClean="0"/>
              <a:t>Username/password: nct01XXX/PwD.AE2013</a:t>
            </a:r>
            <a:r>
              <a:rPr lang="en-US" dirty="0"/>
              <a:t>.</a:t>
            </a:r>
            <a:r>
              <a:rPr lang="en-US" dirty="0" smtClean="0"/>
              <a:t>XXX (</a:t>
            </a:r>
            <a:r>
              <a:rPr lang="en-US" dirty="0"/>
              <a:t>XXX-&gt; 001..</a:t>
            </a:r>
            <a:r>
              <a:rPr lang="en-US" dirty="0" smtClean="0"/>
              <a:t>014)</a:t>
            </a:r>
          </a:p>
          <a:p>
            <a:pPr lvl="1"/>
            <a:r>
              <a:rPr lang="en-US" dirty="0"/>
              <a:t>My home: /home/</a:t>
            </a:r>
            <a:r>
              <a:rPr lang="en-US" dirty="0" err="1"/>
              <a:t>nct</a:t>
            </a:r>
            <a:r>
              <a:rPr lang="en-US" dirty="0"/>
              <a:t>/</a:t>
            </a:r>
            <a:r>
              <a:rPr lang="en-US" dirty="0"/>
              <a:t>nct00002/seminario2003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command</a:t>
            </a:r>
          </a:p>
          <a:p>
            <a:pPr lvl="1"/>
            <a:r>
              <a:rPr lang="en-US" dirty="0" smtClean="0"/>
              <a:t>Read the README file on each directory</a:t>
            </a:r>
          </a:p>
          <a:p>
            <a:pPr lvl="2"/>
            <a:r>
              <a:rPr lang="en-US" dirty="0" err="1" smtClean="0"/>
              <a:t>hello_world</a:t>
            </a:r>
            <a:endParaRPr lang="en-US" dirty="0"/>
          </a:p>
          <a:p>
            <a:pPr lvl="2"/>
            <a:r>
              <a:rPr lang="en-US" dirty="0" err="1" smtClean="0"/>
              <a:t>cholesky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nbody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Job queue system</a:t>
            </a:r>
            <a:endParaRPr lang="en-US" dirty="0"/>
          </a:p>
          <a:p>
            <a:pPr lvl="1"/>
            <a:r>
              <a:rPr lang="en-US" dirty="0" err="1"/>
              <a:t>mnsubmit</a:t>
            </a:r>
            <a:r>
              <a:rPr lang="en-US" dirty="0"/>
              <a:t> </a:t>
            </a:r>
            <a:r>
              <a:rPr lang="en-US" dirty="0" err="1" smtClean="0"/>
              <a:t>run.sh</a:t>
            </a:r>
            <a:endParaRPr lang="en-US" dirty="0" smtClean="0"/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nq</a:t>
            </a:r>
            <a:endParaRPr lang="en-US" dirty="0" smtClean="0"/>
          </a:p>
          <a:p>
            <a:pPr lvl="1"/>
            <a:r>
              <a:rPr lang="en-US" dirty="0" err="1" smtClean="0"/>
              <a:t>mncancel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18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ct00002</a:t>
            </a:r>
          </a:p>
          <a:p>
            <a:r>
              <a:rPr lang="en-US" dirty="0" smtClean="0"/>
              <a:t>nct</a:t>
            </a:r>
            <a:r>
              <a:rPr lang="en-US" dirty="0"/>
              <a:t>.2013.002</a:t>
            </a:r>
          </a:p>
        </p:txBody>
      </p:sp>
    </p:spTree>
    <p:extLst>
      <p:ext uri="{BB962C8B-B14F-4D97-AF65-F5344CB8AC3E}">
        <p14:creationId xmlns:p14="http://schemas.microsoft.com/office/powerpoint/2010/main" val="209589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Parallel programming</a:t>
            </a:r>
            <a:endParaRPr lang="en-US" dirty="0"/>
          </a:p>
          <a:p>
            <a:pPr lvl="1"/>
            <a:r>
              <a:rPr lang="en-US" dirty="0" smtClean="0"/>
              <a:t>Heterogeneous Programming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OMPSs</a:t>
            </a:r>
          </a:p>
          <a:p>
            <a:pPr lvl="1"/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Tool-chain</a:t>
            </a:r>
          </a:p>
          <a:p>
            <a:pPr lvl="1"/>
            <a:r>
              <a:rPr lang="en-US" dirty="0" smtClean="0"/>
              <a:t>Execution model</a:t>
            </a:r>
          </a:p>
          <a:p>
            <a:pPr lvl="1"/>
            <a:r>
              <a:rPr lang="en-US" dirty="0" smtClean="0"/>
              <a:t>Integration with CUDA/</a:t>
            </a:r>
            <a:r>
              <a:rPr lang="en-US" dirty="0" smtClean="0"/>
              <a:t>OpenCL</a:t>
            </a:r>
          </a:p>
          <a:p>
            <a:pPr lvl="1"/>
            <a:r>
              <a:rPr lang="en-US" dirty="0" smtClean="0"/>
              <a:t>Performance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367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programming</a:t>
            </a:r>
          </a:p>
          <a:p>
            <a:pPr lvl="1"/>
            <a:r>
              <a:rPr lang="en-US" dirty="0" err="1" smtClean="0"/>
              <a:t>Pthreads</a:t>
            </a:r>
            <a:endParaRPr lang="en-US" dirty="0"/>
          </a:p>
          <a:p>
            <a:pPr lvl="2"/>
            <a:r>
              <a:rPr lang="en-US" dirty="0" smtClean="0"/>
              <a:t>Hard and error prone (dead-locks, race-conditions, …)</a:t>
            </a:r>
          </a:p>
          <a:p>
            <a:pPr lvl="1"/>
            <a:r>
              <a:rPr lang="en-US" dirty="0" err="1" smtClean="0"/>
              <a:t>OpenMP</a:t>
            </a:r>
            <a:endParaRPr lang="en-US" dirty="0"/>
          </a:p>
          <a:p>
            <a:pPr lvl="2"/>
            <a:r>
              <a:rPr lang="en-US" dirty="0" smtClean="0"/>
              <a:t>Limited to parallel loops on SMP machines</a:t>
            </a:r>
          </a:p>
          <a:p>
            <a:pPr lvl="1"/>
            <a:r>
              <a:rPr lang="en-US" dirty="0" smtClean="0"/>
              <a:t>MPI</a:t>
            </a:r>
          </a:p>
          <a:p>
            <a:pPr lvl="2"/>
            <a:r>
              <a:rPr lang="en-US" dirty="0" smtClean="0"/>
              <a:t>Message passing for clusters</a:t>
            </a:r>
          </a:p>
          <a:p>
            <a:pPr lvl="1"/>
            <a:r>
              <a:rPr lang="en-US" dirty="0" smtClean="0"/>
              <a:t>New parallel programming models </a:t>
            </a:r>
          </a:p>
          <a:p>
            <a:pPr lvl="2"/>
            <a:r>
              <a:rPr lang="en-US" dirty="0" err="1" smtClean="0"/>
              <a:t>MapReduce</a:t>
            </a:r>
            <a:r>
              <a:rPr lang="en-US" dirty="0" smtClean="0"/>
              <a:t>, Intel TBB, PGAS, …</a:t>
            </a:r>
          </a:p>
          <a:p>
            <a:pPr lvl="2"/>
            <a:r>
              <a:rPr lang="en-US" dirty="0" smtClean="0"/>
              <a:t>More powerful and safe, but … </a:t>
            </a:r>
            <a:endParaRPr lang="en-US" dirty="0"/>
          </a:p>
          <a:p>
            <a:pPr lvl="2"/>
            <a:r>
              <a:rPr lang="en-US" dirty="0" smtClean="0"/>
              <a:t>Effort to port legacy applications too high 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234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Heterogeneous Programming</a:t>
            </a:r>
          </a:p>
          <a:p>
            <a:pPr lvl="1"/>
            <a:r>
              <a:rPr lang="en-US" dirty="0"/>
              <a:t>Two main alternatives CUDA/OpenCL (very similar)</a:t>
            </a:r>
          </a:p>
          <a:p>
            <a:pPr lvl="2"/>
            <a:r>
              <a:rPr lang="en-US" dirty="0"/>
              <a:t>Accelerator language (CUDA C/OpenCL C)</a:t>
            </a:r>
          </a:p>
          <a:p>
            <a:pPr lvl="2"/>
            <a:r>
              <a:rPr lang="en-US" dirty="0"/>
              <a:t>Host API </a:t>
            </a:r>
          </a:p>
          <a:p>
            <a:pPr lvl="3"/>
            <a:r>
              <a:rPr lang="en-US" dirty="0"/>
              <a:t>Data transfers (two address spaces)</a:t>
            </a:r>
          </a:p>
          <a:p>
            <a:pPr lvl="3"/>
            <a:r>
              <a:rPr lang="en-US" dirty="0"/>
              <a:t>Kernel management (compilation, execution , …)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87624" y="3717032"/>
            <a:ext cx="5648325" cy="2625725"/>
            <a:chOff x="1466" y="2138"/>
            <a:chExt cx="3558" cy="1654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" y="2241"/>
              <a:ext cx="1868" cy="1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" y="2788"/>
              <a:ext cx="1021" cy="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3180" y="2138"/>
              <a:ext cx="1844" cy="307"/>
            </a:xfrm>
            <a:prstGeom prst="roundRect">
              <a:avLst>
                <a:gd name="adj" fmla="val 333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5680" tIns="57960" rIns="85680" bIns="42840" anchor="ctr" anchorCtr="1"/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 smtClean="0">
                  <a:solidFill>
                    <a:srgbClr val="000000"/>
                  </a:solidFill>
                </a:rPr>
                <a:t>Host memory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180" y="2648"/>
              <a:ext cx="1844" cy="307"/>
            </a:xfrm>
            <a:prstGeom prst="roundRect">
              <a:avLst>
                <a:gd name="adj" fmla="val 333"/>
              </a:avLst>
            </a:prstGeom>
            <a:solidFill>
              <a:srgbClr val="FF99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5680" tIns="57960" rIns="85680" bIns="42840" anchor="ctr" anchorCtr="1"/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 smtClean="0">
                  <a:solidFill>
                    <a:srgbClr val="000000"/>
                  </a:solidFill>
                </a:rPr>
                <a:t>Device memory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043608" y="3140968"/>
            <a:ext cx="648072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5680" tIns="5796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400" b="1" dirty="0" err="1">
                <a:solidFill>
                  <a:srgbClr val="0047FF"/>
                </a:solidFill>
              </a:rPr>
              <a:t>cudaMemcpy</a:t>
            </a:r>
            <a:r>
              <a:rPr lang="en-US" sz="1400" b="1" dirty="0">
                <a:solidFill>
                  <a:srgbClr val="0047FF"/>
                </a:solidFill>
              </a:rPr>
              <a:t>(</a:t>
            </a:r>
            <a:r>
              <a:rPr lang="en-US" sz="1400" b="1" dirty="0" err="1">
                <a:solidFill>
                  <a:srgbClr val="0047FF"/>
                </a:solidFill>
              </a:rPr>
              <a:t>devh,h,sizeof</a:t>
            </a:r>
            <a:r>
              <a:rPr lang="en-US" sz="1400" b="1" dirty="0">
                <a:solidFill>
                  <a:srgbClr val="0047FF"/>
                </a:solidFill>
              </a:rPr>
              <a:t>(*h)*nr*DIM2_H, </a:t>
            </a:r>
            <a:r>
              <a:rPr lang="en-US" sz="1400" b="1" dirty="0" smtClean="0">
                <a:solidFill>
                  <a:srgbClr val="0047FF"/>
                </a:solidFill>
              </a:rPr>
              <a:t> </a:t>
            </a:r>
            <a:r>
              <a:rPr lang="en-US" sz="1400" b="1" dirty="0" err="1" smtClean="0">
                <a:solidFill>
                  <a:srgbClr val="0047FF"/>
                </a:solidFill>
              </a:rPr>
              <a:t>cudaMemcpyHostToDevice</a:t>
            </a:r>
            <a:r>
              <a:rPr lang="en-US" sz="1400" b="1" dirty="0">
                <a:solidFill>
                  <a:srgbClr val="0047FF"/>
                </a:solidFill>
              </a:rPr>
              <a:t>)</a:t>
            </a:r>
            <a:r>
              <a:rPr lang="en-US" sz="1400" b="1" dirty="0" smtClean="0">
                <a:solidFill>
                  <a:srgbClr val="0047FF"/>
                </a:solidFill>
              </a:rPr>
              <a:t>;</a:t>
            </a:r>
          </a:p>
          <a:p>
            <a:pPr>
              <a:buClrTx/>
              <a:buFontTx/>
              <a:buNone/>
            </a:pPr>
            <a:endParaRPr lang="en-US" sz="1400" b="1" dirty="0">
              <a:solidFill>
                <a:srgbClr val="0047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4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Heterogeneous Programming</a:t>
            </a:r>
          </a:p>
          <a:p>
            <a:pPr lvl="1"/>
            <a:r>
              <a:rPr lang="en-US" dirty="0" smtClean="0"/>
              <a:t>Two main alternatives CUDA/OpenCL (very similar)</a:t>
            </a:r>
          </a:p>
          <a:p>
            <a:pPr lvl="2"/>
            <a:r>
              <a:rPr lang="en-US" dirty="0" smtClean="0"/>
              <a:t>Accelerator language (CUDA C/OpenCL C)</a:t>
            </a:r>
          </a:p>
          <a:p>
            <a:pPr lvl="2"/>
            <a:r>
              <a:rPr lang="en-US" dirty="0" smtClean="0"/>
              <a:t>Host API </a:t>
            </a:r>
          </a:p>
          <a:p>
            <a:pPr lvl="3"/>
            <a:r>
              <a:rPr lang="en-US" dirty="0" smtClean="0"/>
              <a:t>Data transfers (two address spaces)</a:t>
            </a:r>
          </a:p>
          <a:p>
            <a:pPr lvl="3"/>
            <a:r>
              <a:rPr lang="en-US" dirty="0" smtClean="0"/>
              <a:t>Kernel management (compilation, execution , …)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87824" y="5013176"/>
            <a:ext cx="911225" cy="441325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>
                <a:solidFill>
                  <a:srgbClr val="000000"/>
                </a:solidFill>
              </a:rPr>
              <a:t>Main.c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64096" y="2996952"/>
            <a:ext cx="6300192" cy="365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Initialize device, context, and buffers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...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memobjs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[1]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clCreateBuffer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(context, CL_MEM_READ_ONLY | CL_MEM_COPY_HOST_PTR,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                       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sizeof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(cl_float4) * n,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srcB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 NULL);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create the kernel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kernel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clCreateKernel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(program, “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dot_product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”, NULL);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set the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args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values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err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clSetKernelArg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(kernel, 0,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sizeof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cl_mem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), (void *) &amp;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memobjs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[0]);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err |=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clSetKernelArg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(kernel, 1,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sizeof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cl_mem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), (void *) &amp;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memobjs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[1]);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err |=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clSetKernelArg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(kernel, 2,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sizeof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cl_mem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), (void *) &amp;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memobjs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[2]);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set work-item dimensions 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global_work_size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[0] = n;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local_work_size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[0] = 1;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execute the kernel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err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clEnqueueNDRangeKernel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cmd_queue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 kernel, 1, NULL,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global_work_size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                        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local_work_size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 0, NULL, NULL);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// read results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err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clEnqueueReadBuffer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cmd_queue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memobjs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[2], CL_TRUE, 0, 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                      n*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sizeof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cl_float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),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dst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, 0, NULL, NULL);</a:t>
            </a:r>
          </a:p>
          <a:p>
            <a:pPr algn="l">
              <a:spcBef>
                <a:spcPts val="75"/>
              </a:spcBef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...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417394" y="3789040"/>
            <a:ext cx="2331070" cy="157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__kernel void</a:t>
            </a:r>
          </a:p>
          <a:p>
            <a:pPr algn="l">
              <a:buClrTx/>
              <a:buFontTx/>
              <a:buNone/>
            </a:pP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dot_product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(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__global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const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float4 * a,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__global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const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float4 * b,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  __global float4 * c)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{</a:t>
            </a:r>
            <a:br>
              <a:rPr lang="en-US" sz="1100" dirty="0">
                <a:solidFill>
                  <a:srgbClr val="000000"/>
                </a:solidFill>
                <a:latin typeface="Courier 10 Pitch" charset="0"/>
              </a:rPr>
            </a:b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gid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= </a:t>
            </a:r>
            <a:r>
              <a:rPr lang="en-US" sz="1100" b="1" dirty="0" err="1">
                <a:solidFill>
                  <a:srgbClr val="000000"/>
                </a:solidFill>
                <a:latin typeface="Courier 10 Pitch" charset="0"/>
              </a:rPr>
              <a:t>get_global_id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(0);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   c[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gid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] = dot(a[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gid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], b[</a:t>
            </a:r>
            <a:r>
              <a:rPr lang="en-US" sz="1100" dirty="0" err="1">
                <a:solidFill>
                  <a:srgbClr val="000000"/>
                </a:solidFill>
                <a:latin typeface="Courier 10 Pitch" charset="0"/>
              </a:rPr>
              <a:t>gid</a:t>
            </a: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]);</a:t>
            </a:r>
          </a:p>
          <a:p>
            <a:pPr algn="l">
              <a:buClrTx/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Courier 10 Pitch" charset="0"/>
              </a:rPr>
              <a:t>}</a:t>
            </a: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5364088" y="4869160"/>
            <a:ext cx="1224136" cy="64807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804248" y="5373216"/>
            <a:ext cx="1028700" cy="430213"/>
          </a:xfrm>
          <a:prstGeom prst="rect">
            <a:avLst/>
          </a:pr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5680" tIns="42840" rIns="85680" bIns="4284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800" dirty="0" err="1">
                <a:solidFill>
                  <a:srgbClr val="000000"/>
                </a:solidFill>
              </a:rPr>
              <a:t>kernel.cl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Parallel programming</a:t>
            </a:r>
            <a:endParaRPr lang="en-US" dirty="0"/>
          </a:p>
          <a:p>
            <a:pPr lvl="1"/>
            <a:r>
              <a:rPr lang="en-US" dirty="0" smtClean="0"/>
              <a:t>Heterogeneous Programming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OMPSs</a:t>
            </a:r>
          </a:p>
          <a:p>
            <a:pPr lvl="1"/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Tool-chain</a:t>
            </a:r>
          </a:p>
          <a:p>
            <a:pPr lvl="1"/>
            <a:r>
              <a:rPr lang="en-US" dirty="0" smtClean="0"/>
              <a:t>Execution model</a:t>
            </a:r>
          </a:p>
          <a:p>
            <a:pPr lvl="1"/>
            <a:r>
              <a:rPr lang="en-US" dirty="0" smtClean="0"/>
              <a:t>Integration with CUDA/</a:t>
            </a:r>
            <a:r>
              <a:rPr lang="en-US" dirty="0" smtClean="0"/>
              <a:t>OpenCL</a:t>
            </a:r>
          </a:p>
          <a:p>
            <a:pPr lvl="1"/>
            <a:r>
              <a:rPr lang="en-US" dirty="0" smtClean="0"/>
              <a:t>Performance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601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hilosophy</a:t>
            </a:r>
          </a:p>
          <a:p>
            <a:pPr lvl="1"/>
            <a:r>
              <a:rPr lang="en-US" dirty="0" smtClean="0"/>
              <a:t>Based/compatible with </a:t>
            </a:r>
            <a:r>
              <a:rPr lang="en-US" dirty="0" err="1" smtClean="0"/>
              <a:t>OpenMP</a:t>
            </a:r>
            <a:endParaRPr lang="en-US" dirty="0" smtClean="0"/>
          </a:p>
          <a:p>
            <a:pPr lvl="2"/>
            <a:r>
              <a:rPr lang="en-US" dirty="0" smtClean="0"/>
              <a:t>Write sequential programs an run them in parallel </a:t>
            </a:r>
          </a:p>
          <a:p>
            <a:pPr lvl="2"/>
            <a:r>
              <a:rPr lang="en-US" dirty="0" smtClean="0"/>
              <a:t>Support most of the </a:t>
            </a:r>
            <a:r>
              <a:rPr lang="en-US" dirty="0" err="1" smtClean="0"/>
              <a:t>OpenMP</a:t>
            </a:r>
            <a:r>
              <a:rPr lang="en-US" dirty="0" smtClean="0"/>
              <a:t> annotations</a:t>
            </a:r>
          </a:p>
          <a:p>
            <a:pPr lvl="1"/>
            <a:r>
              <a:rPr lang="en-US" dirty="0" smtClean="0"/>
              <a:t>Extend </a:t>
            </a:r>
            <a:r>
              <a:rPr lang="en-US" dirty="0" err="1" smtClean="0"/>
              <a:t>OpenMP</a:t>
            </a:r>
            <a:r>
              <a:rPr lang="en-US" dirty="0" smtClean="0"/>
              <a:t> with function-tasks and  parameter annotations</a:t>
            </a:r>
          </a:p>
          <a:p>
            <a:pPr lvl="2"/>
            <a:r>
              <a:rPr lang="en-US" dirty="0" smtClean="0"/>
              <a:t>Provide dynamic parallelism and automatic dependency management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5576" y="3717032"/>
            <a:ext cx="6336703" cy="1403897"/>
          </a:xfrm>
          <a:prstGeom prst="rect">
            <a:avLst/>
          </a:prstGeom>
          <a:gradFill rotWithShape="0">
            <a:gsLst>
              <a:gs pos="0">
                <a:srgbClr val="FEFCBC"/>
              </a:gs>
              <a:gs pos="100000">
                <a:srgbClr val="FFFFFF"/>
              </a:gs>
            </a:gsLst>
            <a:lin ang="162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>
            <a:outerShdw blurRad="63500" dist="109865" dir="634411" algn="ctr" rotWithShape="0">
              <a:srgbClr val="000000">
                <a:alpha val="38034"/>
              </a:srgbClr>
            </a:outerShdw>
          </a:effectLst>
        </p:spPr>
        <p:txBody>
          <a:bodyPr wrap="square" lIns="110520" tIns="55080" rIns="110520" bIns="550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buClrTx/>
              <a:buFontTx/>
              <a:buNone/>
            </a:pPr>
            <a:r>
              <a:rPr lang="es-ES" sz="1200" b="1" dirty="0" smtClean="0">
                <a:solidFill>
                  <a:srgbClr val="3366FF"/>
                </a:solidFill>
                <a:latin typeface="Courier New" charset="0"/>
                <a:cs typeface="Arial" charset="0"/>
              </a:rPr>
              <a:t>#</a:t>
            </a:r>
            <a:r>
              <a:rPr lang="es-ES" sz="12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pragma</a:t>
            </a:r>
            <a:r>
              <a:rPr lang="es-ES" sz="12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2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omp</a:t>
            </a:r>
            <a:r>
              <a:rPr lang="es-ES" sz="12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</a:t>
            </a:r>
            <a:r>
              <a:rPr lang="es-ES" sz="12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task</a:t>
            </a:r>
            <a:r>
              <a:rPr lang="es-ES" sz="12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 input ([</a:t>
            </a:r>
            <a:r>
              <a:rPr lang="es-ES" sz="12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2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c) output ([</a:t>
            </a:r>
            <a:r>
              <a:rPr lang="es-ES" sz="1200" b="1" dirty="0" err="1">
                <a:solidFill>
                  <a:srgbClr val="3366FF"/>
                </a:solidFill>
                <a:latin typeface="Courier New" charset="0"/>
                <a:cs typeface="Arial" charset="0"/>
              </a:rPr>
              <a:t>size</a:t>
            </a:r>
            <a:r>
              <a:rPr lang="es-ES" sz="1200" b="1" dirty="0">
                <a:solidFill>
                  <a:srgbClr val="3366FF"/>
                </a:solidFill>
                <a:latin typeface="Courier New" charset="0"/>
                <a:cs typeface="Arial" charset="0"/>
              </a:rPr>
              <a:t>] b)</a:t>
            </a:r>
          </a:p>
          <a:p>
            <a:pPr algn="l">
              <a:buClrTx/>
              <a:buFontTx/>
              <a:buNone/>
            </a:pP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void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scale_task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(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*b,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*c,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double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,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</a:p>
          <a:p>
            <a:pPr algn="l">
              <a:buClrTx/>
              <a:buFontTx/>
              <a:buNone/>
            </a:pP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{</a:t>
            </a:r>
          </a:p>
          <a:p>
            <a:pPr algn="l">
              <a:buClrTx/>
              <a:buFontTx/>
              <a:buNone/>
            </a:pP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	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int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j;	</a:t>
            </a:r>
          </a:p>
          <a:p>
            <a:pPr algn="l">
              <a:buClrTx/>
              <a:buFontTx/>
              <a:buNone/>
            </a:pP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	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for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 (j=0; j &lt;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size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;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j++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)</a:t>
            </a:r>
          </a:p>
          <a:p>
            <a:pPr algn="l">
              <a:buClrTx/>
              <a:buFontTx/>
              <a:buNone/>
            </a:pP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	    b[j] = </a:t>
            </a:r>
            <a:r>
              <a:rPr lang="es-ES" sz="1200" dirty="0" err="1">
                <a:solidFill>
                  <a:srgbClr val="000000"/>
                </a:solidFill>
                <a:latin typeface="Courier New" charset="0"/>
                <a:cs typeface="Arial" charset="0"/>
              </a:rPr>
              <a:t>scalar</a:t>
            </a: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*c[j];</a:t>
            </a:r>
          </a:p>
          <a:p>
            <a:pPr algn="l">
              <a:buClrTx/>
              <a:buFontTx/>
              <a:buNone/>
            </a:pPr>
            <a:r>
              <a:rPr lang="es-ES" sz="1200" dirty="0">
                <a:solidFill>
                  <a:srgbClr val="000000"/>
                </a:solidFill>
                <a:latin typeface="Courier New" charset="0"/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649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50" y="3573016"/>
            <a:ext cx="442725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Tool-chain</a:t>
            </a:r>
          </a:p>
          <a:p>
            <a:pPr lvl="1"/>
            <a:r>
              <a:rPr lang="en-US" dirty="0" smtClean="0"/>
              <a:t>Mercurium</a:t>
            </a:r>
          </a:p>
          <a:p>
            <a:pPr lvl="2"/>
            <a:r>
              <a:rPr lang="en-US" dirty="0" smtClean="0"/>
              <a:t>Source-to-source compiler</a:t>
            </a:r>
          </a:p>
          <a:p>
            <a:pPr lvl="2"/>
            <a:r>
              <a:rPr lang="en-US" dirty="0" smtClean="0"/>
              <a:t>Supports Fortran, C and C++ </a:t>
            </a:r>
          </a:p>
          <a:p>
            <a:pPr lvl="1"/>
            <a:r>
              <a:rPr lang="en-US" dirty="0" smtClean="0"/>
              <a:t>Nanos++ </a:t>
            </a:r>
          </a:p>
          <a:p>
            <a:pPr lvl="2"/>
            <a:r>
              <a:rPr lang="en-US" dirty="0" smtClean="0"/>
              <a:t>Common execution runtime (C, C++ and Fortran)</a:t>
            </a:r>
          </a:p>
          <a:p>
            <a:pPr lvl="2"/>
            <a:r>
              <a:rPr lang="en-US" dirty="0" smtClean="0"/>
              <a:t>Task creation, dependency management, task scheduling, …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pic>
        <p:nvPicPr>
          <p:cNvPr id="8" name="Picture 7" descr="runti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17032"/>
            <a:ext cx="4499992" cy="274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2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A490C5D-AEA8-4823-B9B3-806910A0ECF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648072"/>
          </a:xfrm>
        </p:spPr>
        <p:txBody>
          <a:bodyPr/>
          <a:lstStyle/>
          <a:p>
            <a:r>
              <a:rPr lang="en-US" dirty="0" smtClean="0"/>
              <a:t>OmpSs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Execution model</a:t>
            </a:r>
          </a:p>
          <a:p>
            <a:pPr lvl="1"/>
            <a:r>
              <a:rPr lang="en-US" dirty="0" smtClean="0"/>
              <a:t>Dataflow execution model (</a:t>
            </a:r>
            <a:r>
              <a:rPr lang="en-US" dirty="0" err="1" smtClean="0"/>
              <a:t>deps</a:t>
            </a:r>
            <a:r>
              <a:rPr lang="en-US" dirty="0" smtClean="0"/>
              <a:t>. based on in/out annotations)</a:t>
            </a:r>
          </a:p>
          <a:p>
            <a:pPr lvl="1"/>
            <a:r>
              <a:rPr lang="en-US" dirty="0" smtClean="0"/>
              <a:t>Dynamic task-scheduling on available resource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51920" y="2294330"/>
            <a:ext cx="5184577" cy="2486853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square" lIns="85631" tIns="42681" rIns="85631" bIns="42681">
            <a:sp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void Cholesky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(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NT, 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float 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*A[NT][NT] 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) 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{</a:t>
            </a:r>
            <a:endParaRPr lang="en-GB" sz="1300" dirty="0">
              <a:solidFill>
                <a:srgbClr val="000000"/>
              </a:solidFill>
              <a:latin typeface="Courier New" pitchFamily="-65" charset="0"/>
              <a:cs typeface="Arial" charset="0"/>
            </a:endParaRP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for 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(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k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=0; k&lt;NT; k++) {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spotrf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(A[k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][k], TS) 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 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for 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(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=k+1;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&lt;NT;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++) 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  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strsm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(A[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k][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k], A[k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][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 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	  for (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=k+1;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&lt;NT;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++) {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   for (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j=k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+1; j&lt;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 j++)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     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sgemm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( A[k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][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A[k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][j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A[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j][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      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ssyrk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(A[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k][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A[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[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],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</a:t>
            </a:r>
            <a:r>
              <a:rPr lang="en-GB" sz="130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	  }</a:t>
            </a:r>
            <a:endParaRPr lang="en-GB" sz="1300" dirty="0" smtClean="0">
              <a:solidFill>
                <a:srgbClr val="000000"/>
              </a:solidFill>
              <a:latin typeface="Courier New" pitchFamily="-65" charset="0"/>
              <a:cs typeface="Arial" charset="0"/>
            </a:endParaRP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 }</a:t>
            </a:r>
            <a:endParaRPr lang="en-GB" sz="1300" dirty="0">
              <a:solidFill>
                <a:srgbClr val="000000"/>
              </a:solidFill>
              <a:latin typeface="Courier New" pitchFamily="-65" charset="0"/>
              <a:cs typeface="Arial" charset="0"/>
            </a:endParaRP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}</a:t>
            </a:r>
          </a:p>
        </p:txBody>
      </p:sp>
      <p:grpSp>
        <p:nvGrpSpPr>
          <p:cNvPr id="68" name="Agrupar 73"/>
          <p:cNvGrpSpPr>
            <a:grpSpLocks/>
          </p:cNvGrpSpPr>
          <p:nvPr/>
        </p:nvGrpSpPr>
        <p:grpSpPr bwMode="auto">
          <a:xfrm>
            <a:off x="2411760" y="4912171"/>
            <a:ext cx="165100" cy="1295400"/>
            <a:chOff x="2667000" y="5258470"/>
            <a:chExt cx="164549" cy="1295251"/>
          </a:xfrm>
        </p:grpSpPr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667000" y="5258470"/>
              <a:ext cx="164549" cy="15292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0" name="Oval 6"/>
            <p:cNvSpPr>
              <a:spLocks noChangeArrowheads="1"/>
            </p:cNvSpPr>
            <p:nvPr/>
          </p:nvSpPr>
          <p:spPr bwMode="auto">
            <a:xfrm>
              <a:off x="2667000" y="5638279"/>
              <a:ext cx="164549" cy="15292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1" name="Oval 7"/>
            <p:cNvSpPr>
              <a:spLocks noChangeArrowheads="1"/>
            </p:cNvSpPr>
            <p:nvPr/>
          </p:nvSpPr>
          <p:spPr bwMode="auto">
            <a:xfrm>
              <a:off x="2667000" y="6019800"/>
              <a:ext cx="164549" cy="152921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2" name="Oval 8"/>
            <p:cNvSpPr>
              <a:spLocks noChangeArrowheads="1"/>
            </p:cNvSpPr>
            <p:nvPr/>
          </p:nvSpPr>
          <p:spPr bwMode="auto">
            <a:xfrm>
              <a:off x="2667000" y="6400800"/>
              <a:ext cx="164549" cy="15292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FFFFFF"/>
                </a:solidFill>
              </a:endParaRPr>
            </a:p>
          </p:txBody>
        </p:sp>
      </p:grpSp>
      <p:pic>
        <p:nvPicPr>
          <p:cNvPr id="7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38946"/>
            <a:ext cx="2236788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2699792" y="4767411"/>
            <a:ext cx="6408712" cy="168592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square" lIns="85631" tIns="42681" rIns="85631" bIns="42681">
            <a:spAutoFit/>
          </a:bodyPr>
          <a:lstStyle/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#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pragma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omp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task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</a:rPr>
              <a:t>inout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</a:rPr>
              <a:t> ([TS][TS]A)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void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spotrf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(float *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A,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#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pragma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omp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task input ([TS][TS]T)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</a:rPr>
              <a:t>inout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</a:rPr>
              <a:t> ([TS][TS]B)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void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strsm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(float *T, float *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B,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#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pragma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omp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task input ([TS][TS]A,[TS][TS]B)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</a:rPr>
              <a:t>inout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</a:rPr>
              <a:t> ([TS][TS]C )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void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sgemm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(float *A, float *B, float *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C,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#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pragma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omp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  <a:cs typeface="Arial" charset="0"/>
              </a:rPr>
              <a:t> task input ([TS][TS]A) </a:t>
            </a:r>
            <a:r>
              <a:rPr lang="en-GB" sz="1300" b="1" dirty="0" err="1">
                <a:solidFill>
                  <a:srgbClr val="0000FF"/>
                </a:solidFill>
                <a:latin typeface="Courier New" pitchFamily="-65" charset="0"/>
              </a:rPr>
              <a:t>inout</a:t>
            </a:r>
            <a:r>
              <a:rPr lang="en-GB" sz="1300" b="1" dirty="0">
                <a:solidFill>
                  <a:srgbClr val="0000FF"/>
                </a:solidFill>
                <a:latin typeface="Courier New" pitchFamily="-65" charset="0"/>
              </a:rPr>
              <a:t> ([TS][TS]C)</a:t>
            </a:r>
          </a:p>
          <a:p>
            <a: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85138" algn="l"/>
                <a:tab pos="8534400" algn="l"/>
                <a:tab pos="8983663" algn="l"/>
              </a:tabLst>
            </a:pP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void </a:t>
            </a:r>
            <a:r>
              <a:rPr lang="en-GB" sz="1300" dirty="0" err="1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ssyrk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(float *A, float *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C, </a:t>
            </a:r>
            <a:r>
              <a:rPr lang="en-GB" sz="1300" dirty="0" err="1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int</a:t>
            </a:r>
            <a:r>
              <a:rPr lang="en-GB" sz="1300" dirty="0" smtClean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 TS)</a:t>
            </a:r>
            <a:r>
              <a:rPr lang="en-GB" sz="1300" dirty="0">
                <a:solidFill>
                  <a:srgbClr val="000000"/>
                </a:solidFill>
                <a:latin typeface="Courier New" pitchFamily="-65" charset="0"/>
                <a:cs typeface="Arial" charset="0"/>
              </a:rPr>
              <a:t>;</a:t>
            </a:r>
          </a:p>
        </p:txBody>
      </p:sp>
      <p:grpSp>
        <p:nvGrpSpPr>
          <p:cNvPr id="75" name="Group 17"/>
          <p:cNvGrpSpPr>
            <a:grpSpLocks noChangeAspect="1"/>
          </p:cNvGrpSpPr>
          <p:nvPr/>
        </p:nvGrpSpPr>
        <p:grpSpPr bwMode="auto">
          <a:xfrm>
            <a:off x="1850083" y="2348880"/>
            <a:ext cx="2001837" cy="1149350"/>
            <a:chOff x="5370" y="864"/>
            <a:chExt cx="2759" cy="1714"/>
          </a:xfrm>
        </p:grpSpPr>
        <p:sp>
          <p:nvSpPr>
            <p:cNvPr id="76" name="Oval 18"/>
            <p:cNvSpPr>
              <a:spLocks noChangeAspect="1" noChangeArrowheads="1"/>
            </p:cNvSpPr>
            <p:nvPr/>
          </p:nvSpPr>
          <p:spPr bwMode="auto">
            <a:xfrm>
              <a:off x="7123" y="1483"/>
              <a:ext cx="144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7" name="Group 19"/>
            <p:cNvGrpSpPr>
              <a:grpSpLocks noChangeAspect="1"/>
            </p:cNvGrpSpPr>
            <p:nvPr/>
          </p:nvGrpSpPr>
          <p:grpSpPr bwMode="auto">
            <a:xfrm>
              <a:off x="5724" y="1265"/>
              <a:ext cx="863" cy="863"/>
              <a:chOff x="5724" y="1265"/>
              <a:chExt cx="863" cy="863"/>
            </a:xfrm>
          </p:grpSpPr>
          <p:sp>
            <p:nvSpPr>
              <p:cNvPr id="92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5724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5724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5724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5724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5724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25"/>
              <p:cNvSpPr>
                <a:spLocks noChangeAspect="1" noChangeArrowheads="1"/>
              </p:cNvSpPr>
              <p:nvPr/>
            </p:nvSpPr>
            <p:spPr bwMode="auto">
              <a:xfrm>
                <a:off x="5724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5868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5868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5868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5868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5868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5868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6012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6012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6012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6012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36"/>
              <p:cNvSpPr>
                <a:spLocks noChangeAspect="1" noChangeArrowheads="1"/>
              </p:cNvSpPr>
              <p:nvPr/>
            </p:nvSpPr>
            <p:spPr bwMode="auto">
              <a:xfrm>
                <a:off x="6012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37"/>
              <p:cNvSpPr>
                <a:spLocks noChangeAspect="1" noChangeArrowheads="1"/>
              </p:cNvSpPr>
              <p:nvPr/>
            </p:nvSpPr>
            <p:spPr bwMode="auto">
              <a:xfrm>
                <a:off x="6012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6156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6156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6156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6156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6156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6156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6300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6300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300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47"/>
              <p:cNvSpPr>
                <a:spLocks noChangeAspect="1" noChangeArrowheads="1"/>
              </p:cNvSpPr>
              <p:nvPr/>
            </p:nvSpPr>
            <p:spPr bwMode="auto">
              <a:xfrm>
                <a:off x="6300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48"/>
              <p:cNvSpPr>
                <a:spLocks noChangeAspect="1" noChangeArrowheads="1"/>
              </p:cNvSpPr>
              <p:nvPr/>
            </p:nvSpPr>
            <p:spPr bwMode="auto">
              <a:xfrm>
                <a:off x="6300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6300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6444" y="126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6444" y="1409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444" y="1553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444" y="1697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444" y="1985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444" y="1841"/>
                <a:ext cx="144" cy="144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" name="Rectangle 56"/>
            <p:cNvSpPr>
              <a:spLocks noChangeAspect="1" noChangeArrowheads="1"/>
            </p:cNvSpPr>
            <p:nvPr/>
          </p:nvSpPr>
          <p:spPr bwMode="auto">
            <a:xfrm>
              <a:off x="6972" y="1073"/>
              <a:ext cx="576" cy="528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57"/>
            <p:cNvSpPr txBox="1">
              <a:spLocks noChangeAspect="1" noChangeArrowheads="1"/>
            </p:cNvSpPr>
            <p:nvPr/>
          </p:nvSpPr>
          <p:spPr bwMode="auto">
            <a:xfrm>
              <a:off x="7045" y="864"/>
              <a:ext cx="409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TS</a:t>
              </a:r>
            </a:p>
          </p:txBody>
        </p:sp>
        <p:sp>
          <p:nvSpPr>
            <p:cNvPr id="80" name="Text Box 58"/>
            <p:cNvSpPr txBox="1">
              <a:spLocks noChangeAspect="1" noChangeArrowheads="1"/>
            </p:cNvSpPr>
            <p:nvPr/>
          </p:nvSpPr>
          <p:spPr bwMode="auto">
            <a:xfrm>
              <a:off x="7477" y="1232"/>
              <a:ext cx="409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TS</a:t>
              </a:r>
            </a:p>
          </p:txBody>
        </p:sp>
        <p:sp>
          <p:nvSpPr>
            <p:cNvPr id="81" name="Text Box 59"/>
            <p:cNvSpPr txBox="1">
              <a:spLocks noChangeAspect="1" noChangeArrowheads="1"/>
            </p:cNvSpPr>
            <p:nvPr/>
          </p:nvSpPr>
          <p:spPr bwMode="auto">
            <a:xfrm>
              <a:off x="5946" y="1041"/>
              <a:ext cx="44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NB</a:t>
              </a:r>
            </a:p>
          </p:txBody>
        </p:sp>
        <p:sp>
          <p:nvSpPr>
            <p:cNvPr id="82" name="Text Box 60"/>
            <p:cNvSpPr txBox="1">
              <a:spLocks noChangeAspect="1" noChangeArrowheads="1"/>
            </p:cNvSpPr>
            <p:nvPr/>
          </p:nvSpPr>
          <p:spPr bwMode="auto">
            <a:xfrm>
              <a:off x="5370" y="1572"/>
              <a:ext cx="44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NB</a:t>
              </a:r>
            </a:p>
          </p:txBody>
        </p:sp>
        <p:cxnSp>
          <p:nvCxnSpPr>
            <p:cNvPr id="83" name="AutoShape 61"/>
            <p:cNvCxnSpPr>
              <a:cxnSpLocks noChangeAspect="1" noChangeShapeType="1"/>
              <a:stCxn id="84" idx="6"/>
              <a:endCxn id="85" idx="2"/>
            </p:cNvCxnSpPr>
            <p:nvPr/>
          </p:nvCxnSpPr>
          <p:spPr bwMode="auto">
            <a:xfrm flipV="1">
              <a:off x="6540" y="1075"/>
              <a:ext cx="419" cy="406"/>
            </a:xfrm>
            <a:prstGeom prst="curved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84" name="Oval 62"/>
            <p:cNvSpPr>
              <a:spLocks noChangeAspect="1" noChangeArrowheads="1"/>
            </p:cNvSpPr>
            <p:nvPr/>
          </p:nvSpPr>
          <p:spPr bwMode="auto">
            <a:xfrm>
              <a:off x="6396" y="1361"/>
              <a:ext cx="144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63"/>
            <p:cNvSpPr>
              <a:spLocks noChangeAspect="1" noChangeArrowheads="1"/>
            </p:cNvSpPr>
            <p:nvPr/>
          </p:nvSpPr>
          <p:spPr bwMode="auto">
            <a:xfrm>
              <a:off x="6959" y="955"/>
              <a:ext cx="144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64"/>
            <p:cNvSpPr>
              <a:spLocks noChangeAspect="1" noChangeArrowheads="1"/>
            </p:cNvSpPr>
            <p:nvPr/>
          </p:nvSpPr>
          <p:spPr bwMode="auto">
            <a:xfrm>
              <a:off x="7217" y="2050"/>
              <a:ext cx="576" cy="528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Text Box 65"/>
            <p:cNvSpPr txBox="1">
              <a:spLocks noChangeAspect="1" noChangeArrowheads="1"/>
            </p:cNvSpPr>
            <p:nvPr/>
          </p:nvSpPr>
          <p:spPr bwMode="auto">
            <a:xfrm>
              <a:off x="7288" y="1840"/>
              <a:ext cx="409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TS</a:t>
              </a:r>
            </a:p>
          </p:txBody>
        </p:sp>
        <p:sp>
          <p:nvSpPr>
            <p:cNvPr id="88" name="Text Box 66"/>
            <p:cNvSpPr txBox="1">
              <a:spLocks noChangeAspect="1" noChangeArrowheads="1"/>
            </p:cNvSpPr>
            <p:nvPr/>
          </p:nvSpPr>
          <p:spPr bwMode="auto">
            <a:xfrm>
              <a:off x="7720" y="2210"/>
              <a:ext cx="409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1" rIns="90000" bIns="46801">
              <a:spAutoFit/>
            </a:bodyPr>
            <a:lstStyle/>
            <a:p>
              <a:pPr defTabSz="449263">
                <a:lnSpc>
                  <a:spcPct val="108000"/>
                </a:lnSpc>
                <a:buClr>
                  <a:srgbClr val="000000"/>
                </a:buClr>
                <a:buSzPct val="100000"/>
                <a:buFont typeface="Gill Sans" pitchFamily="-65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6725" algn="l"/>
                  <a:tab pos="8535988" algn="l"/>
                  <a:tab pos="8985250" algn="l"/>
                </a:tabLst>
              </a:pPr>
              <a:r>
                <a:rPr lang="en-GB" sz="800">
                  <a:solidFill>
                    <a:srgbClr val="000000"/>
                  </a:solidFill>
                  <a:latin typeface="Gill Sans" pitchFamily="-65" charset="0"/>
                </a:rPr>
                <a:t>TS</a:t>
              </a:r>
            </a:p>
          </p:txBody>
        </p:sp>
        <p:cxnSp>
          <p:nvCxnSpPr>
            <p:cNvPr id="89" name="AutoShape 67"/>
            <p:cNvCxnSpPr>
              <a:cxnSpLocks noChangeAspect="1" noChangeShapeType="1"/>
              <a:stCxn id="90" idx="6"/>
              <a:endCxn id="91" idx="2"/>
            </p:cNvCxnSpPr>
            <p:nvPr/>
          </p:nvCxnSpPr>
          <p:spPr bwMode="auto">
            <a:xfrm>
              <a:off x="6396" y="1913"/>
              <a:ext cx="808" cy="139"/>
            </a:xfrm>
            <a:prstGeom prst="curved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0" name="Oval 68"/>
            <p:cNvSpPr>
              <a:spLocks noChangeAspect="1" noChangeArrowheads="1"/>
            </p:cNvSpPr>
            <p:nvPr/>
          </p:nvSpPr>
          <p:spPr bwMode="auto">
            <a:xfrm>
              <a:off x="6252" y="1793"/>
              <a:ext cx="144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69"/>
            <p:cNvSpPr>
              <a:spLocks noChangeAspect="1" noChangeArrowheads="1"/>
            </p:cNvSpPr>
            <p:nvPr/>
          </p:nvSpPr>
          <p:spPr bwMode="auto">
            <a:xfrm>
              <a:off x="7204" y="1932"/>
              <a:ext cx="144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0587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PRESENTACIONES BSC-CNS-06032012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SC-C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PRESENTACIONES BSC-CNS-06032012-v2.potx</Template>
  <TotalTime>5561</TotalTime>
  <Words>1887</Words>
  <Application>Microsoft Macintosh PowerPoint</Application>
  <PresentationFormat>On-screen Show (4:3)</PresentationFormat>
  <Paragraphs>345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PLANTILLA PRESENTACIONES BSC-CNS-06032012-v2</vt:lpstr>
      <vt:lpstr>Programming with OmpSs  Seminaris d’Empresa 2013</vt:lpstr>
      <vt:lpstr>Outline</vt:lpstr>
      <vt:lpstr>Motivation</vt:lpstr>
      <vt:lpstr>Motivation</vt:lpstr>
      <vt:lpstr>Motivation</vt:lpstr>
      <vt:lpstr>Outline</vt:lpstr>
      <vt:lpstr>OmpSs</vt:lpstr>
      <vt:lpstr>OmpSs</vt:lpstr>
      <vt:lpstr>OmpSs</vt:lpstr>
      <vt:lpstr>OmpSs</vt:lpstr>
      <vt:lpstr>OmpSs</vt:lpstr>
      <vt:lpstr>OmpSs</vt:lpstr>
      <vt:lpstr>Conclusions</vt:lpstr>
      <vt:lpstr>Appendix</vt:lpstr>
      <vt:lpstr>Appendix II</vt:lpstr>
      <vt:lpstr>Appendix III</vt:lpstr>
      <vt:lpstr>Hands-on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Jasmina</dc:creator>
  <cp:lastModifiedBy>Vicenç Beltran</cp:lastModifiedBy>
  <cp:revision>452</cp:revision>
  <cp:lastPrinted>2012-05-30T09:51:51Z</cp:lastPrinted>
  <dcterms:created xsi:type="dcterms:W3CDTF">2012-03-06T09:23:41Z</dcterms:created>
  <dcterms:modified xsi:type="dcterms:W3CDTF">2013-01-30T09:11:43Z</dcterms:modified>
</cp:coreProperties>
</file>